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9"/>
  </p:notesMasterIdLst>
  <p:handoutMasterIdLst>
    <p:handoutMasterId r:id="rId40"/>
  </p:handoutMasterIdLst>
  <p:sldIdLst>
    <p:sldId id="307" r:id="rId2"/>
    <p:sldId id="331" r:id="rId3"/>
    <p:sldId id="342" r:id="rId4"/>
    <p:sldId id="343" r:id="rId5"/>
    <p:sldId id="344" r:id="rId6"/>
    <p:sldId id="345" r:id="rId7"/>
    <p:sldId id="346" r:id="rId8"/>
    <p:sldId id="347" r:id="rId9"/>
    <p:sldId id="348" r:id="rId10"/>
    <p:sldId id="349" r:id="rId11"/>
    <p:sldId id="350" r:id="rId12"/>
    <p:sldId id="351" r:id="rId13"/>
    <p:sldId id="352" r:id="rId14"/>
    <p:sldId id="353" r:id="rId15"/>
    <p:sldId id="354" r:id="rId16"/>
    <p:sldId id="355" r:id="rId17"/>
    <p:sldId id="356" r:id="rId18"/>
    <p:sldId id="357" r:id="rId19"/>
    <p:sldId id="358" r:id="rId20"/>
    <p:sldId id="359" r:id="rId21"/>
    <p:sldId id="360" r:id="rId22"/>
    <p:sldId id="361" r:id="rId23"/>
    <p:sldId id="362" r:id="rId24"/>
    <p:sldId id="363" r:id="rId25"/>
    <p:sldId id="364" r:id="rId26"/>
    <p:sldId id="365" r:id="rId27"/>
    <p:sldId id="366" r:id="rId28"/>
    <p:sldId id="367" r:id="rId29"/>
    <p:sldId id="368" r:id="rId30"/>
    <p:sldId id="369" r:id="rId31"/>
    <p:sldId id="370" r:id="rId32"/>
    <p:sldId id="371" r:id="rId33"/>
    <p:sldId id="372" r:id="rId34"/>
    <p:sldId id="373" r:id="rId35"/>
    <p:sldId id="374" r:id="rId36"/>
    <p:sldId id="375" r:id="rId37"/>
    <p:sldId id="376" r:id="rId38"/>
  </p:sldIdLst>
  <p:sldSz cx="9144000" cy="6858000" type="screen4x3"/>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000"/>
    <a:srgbClr val="0000FF"/>
    <a:srgbClr val="FF0000"/>
    <a:srgbClr val="009900"/>
    <a:srgbClr val="5DFDF9"/>
    <a:srgbClr val="0000CC"/>
    <a:srgbClr val="CC0099"/>
    <a:srgbClr val="66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347" autoAdjust="0"/>
    <p:restoredTop sz="94660"/>
  </p:normalViewPr>
  <p:slideViewPr>
    <p:cSldViewPr>
      <p:cViewPr>
        <p:scale>
          <a:sx n="114" d="100"/>
          <a:sy n="114" d="100"/>
        </p:scale>
        <p:origin x="1282" y="1358"/>
      </p:cViewPr>
      <p:guideLst>
        <p:guide orient="horz" pos="2160"/>
        <p:guide pos="2880"/>
      </p:guideLst>
    </p:cSldViewPr>
  </p:slideViewPr>
  <p:notesTextViewPr>
    <p:cViewPr>
      <p:scale>
        <a:sx n="100" d="100"/>
        <a:sy n="100" d="100"/>
      </p:scale>
      <p:origin x="0" y="0"/>
    </p:cViewPr>
  </p:notesTextViewPr>
  <p:notesViewPr>
    <p:cSldViewPr>
      <p:cViewPr varScale="1">
        <p:scale>
          <a:sx n="65" d="100"/>
          <a:sy n="65" d="100"/>
        </p:scale>
        <p:origin x="-2868" y="-120"/>
      </p:cViewPr>
      <p:guideLst>
        <p:guide orient="horz" pos="2957"/>
        <p:guide pos="2237"/>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77739" cy="469259"/>
          </a:xfrm>
          <a:prstGeom prst="rect">
            <a:avLst/>
          </a:prstGeom>
        </p:spPr>
        <p:txBody>
          <a:bodyPr vert="horz" lIns="94582" tIns="47290" rIns="94582" bIns="47290" rtlCol="0"/>
          <a:lstStyle>
            <a:lvl1pPr algn="l">
              <a:defRPr sz="1300"/>
            </a:lvl1pPr>
          </a:lstStyle>
          <a:p>
            <a:endParaRPr lang="en-US"/>
          </a:p>
        </p:txBody>
      </p:sp>
      <p:sp>
        <p:nvSpPr>
          <p:cNvPr id="3" name="Date Placeholder 2"/>
          <p:cNvSpPr>
            <a:spLocks noGrp="1"/>
          </p:cNvSpPr>
          <p:nvPr>
            <p:ph type="dt" sz="quarter" idx="1"/>
          </p:nvPr>
        </p:nvSpPr>
        <p:spPr>
          <a:xfrm>
            <a:off x="4023092" y="1"/>
            <a:ext cx="3077739" cy="469259"/>
          </a:xfrm>
          <a:prstGeom prst="rect">
            <a:avLst/>
          </a:prstGeom>
        </p:spPr>
        <p:txBody>
          <a:bodyPr vert="horz" lIns="94582" tIns="47290" rIns="94582" bIns="47290" rtlCol="0"/>
          <a:lstStyle>
            <a:lvl1pPr algn="r">
              <a:defRPr sz="1300"/>
            </a:lvl1pPr>
          </a:lstStyle>
          <a:p>
            <a:fld id="{7E8F68BA-C8B9-4661-8653-67E17CD28CA6}" type="datetimeFigureOut">
              <a:rPr lang="en-US" smtClean="0"/>
              <a:pPr/>
              <a:t>6/3/2012</a:t>
            </a:fld>
            <a:endParaRPr lang="en-US"/>
          </a:p>
        </p:txBody>
      </p:sp>
      <p:sp>
        <p:nvSpPr>
          <p:cNvPr id="4" name="Footer Placeholder 3"/>
          <p:cNvSpPr>
            <a:spLocks noGrp="1"/>
          </p:cNvSpPr>
          <p:nvPr>
            <p:ph type="ftr" sz="quarter" idx="2"/>
          </p:nvPr>
        </p:nvSpPr>
        <p:spPr>
          <a:xfrm>
            <a:off x="0" y="8917576"/>
            <a:ext cx="3077739" cy="469259"/>
          </a:xfrm>
          <a:prstGeom prst="rect">
            <a:avLst/>
          </a:prstGeom>
        </p:spPr>
        <p:txBody>
          <a:bodyPr vert="horz" lIns="94582" tIns="47290" rIns="94582" bIns="47290" rtlCol="0" anchor="b"/>
          <a:lstStyle>
            <a:lvl1pPr algn="l">
              <a:defRPr sz="1300"/>
            </a:lvl1pPr>
          </a:lstStyle>
          <a:p>
            <a:endParaRPr lang="en-US"/>
          </a:p>
        </p:txBody>
      </p:sp>
      <p:sp>
        <p:nvSpPr>
          <p:cNvPr id="5" name="Slide Number Placeholder 4"/>
          <p:cNvSpPr>
            <a:spLocks noGrp="1"/>
          </p:cNvSpPr>
          <p:nvPr>
            <p:ph type="sldNum" sz="quarter" idx="3"/>
          </p:nvPr>
        </p:nvSpPr>
        <p:spPr>
          <a:xfrm>
            <a:off x="4023092" y="8917576"/>
            <a:ext cx="3077739" cy="469259"/>
          </a:xfrm>
          <a:prstGeom prst="rect">
            <a:avLst/>
          </a:prstGeom>
        </p:spPr>
        <p:txBody>
          <a:bodyPr vert="horz" lIns="94582" tIns="47290" rIns="94582" bIns="47290" rtlCol="0" anchor="b"/>
          <a:lstStyle>
            <a:lvl1pPr algn="r">
              <a:defRPr sz="1300"/>
            </a:lvl1pPr>
          </a:lstStyle>
          <a:p>
            <a:fld id="{C82D5762-B085-4A5F-80F6-ADAE8AFC370E}" type="slidenum">
              <a:rPr lang="en-US" smtClean="0"/>
              <a:pPr/>
              <a:t>‹#›</a:t>
            </a:fld>
            <a:endParaRPr lang="en-US"/>
          </a:p>
        </p:txBody>
      </p:sp>
    </p:spTree>
    <p:extLst>
      <p:ext uri="{BB962C8B-B14F-4D97-AF65-F5344CB8AC3E}">
        <p14:creationId xmlns:p14="http://schemas.microsoft.com/office/powerpoint/2010/main" val="7754553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77739" cy="469259"/>
          </a:xfrm>
          <a:prstGeom prst="rect">
            <a:avLst/>
          </a:prstGeom>
        </p:spPr>
        <p:txBody>
          <a:bodyPr vert="horz" lIns="94582" tIns="47290" rIns="94582" bIns="47290" rtlCol="0"/>
          <a:lstStyle>
            <a:lvl1pPr algn="l">
              <a:defRPr sz="1300"/>
            </a:lvl1pPr>
          </a:lstStyle>
          <a:p>
            <a:endParaRPr lang="en-US"/>
          </a:p>
        </p:txBody>
      </p:sp>
      <p:sp>
        <p:nvSpPr>
          <p:cNvPr id="3" name="Date Placeholder 2"/>
          <p:cNvSpPr>
            <a:spLocks noGrp="1"/>
          </p:cNvSpPr>
          <p:nvPr>
            <p:ph type="dt" idx="1"/>
          </p:nvPr>
        </p:nvSpPr>
        <p:spPr>
          <a:xfrm>
            <a:off x="4023092" y="1"/>
            <a:ext cx="3077739" cy="469259"/>
          </a:xfrm>
          <a:prstGeom prst="rect">
            <a:avLst/>
          </a:prstGeom>
        </p:spPr>
        <p:txBody>
          <a:bodyPr vert="horz" lIns="94582" tIns="47290" rIns="94582" bIns="47290" rtlCol="0"/>
          <a:lstStyle>
            <a:lvl1pPr algn="r">
              <a:defRPr sz="1300"/>
            </a:lvl1pPr>
          </a:lstStyle>
          <a:p>
            <a:fld id="{BDA20BEC-F1DE-4783-AFAB-4A646D55A19B}" type="datetimeFigureOut">
              <a:rPr lang="en-US" smtClean="0"/>
              <a:pPr/>
              <a:t>6/3/2012</a:t>
            </a:fld>
            <a:endParaRPr lang="en-US"/>
          </a:p>
        </p:txBody>
      </p:sp>
      <p:sp>
        <p:nvSpPr>
          <p:cNvPr id="4" name="Slide Image Placeholder 3"/>
          <p:cNvSpPr>
            <a:spLocks noGrp="1" noRot="1" noChangeAspect="1"/>
          </p:cNvSpPr>
          <p:nvPr>
            <p:ph type="sldImg" idx="2"/>
          </p:nvPr>
        </p:nvSpPr>
        <p:spPr>
          <a:xfrm>
            <a:off x="1203325" y="703263"/>
            <a:ext cx="4695825" cy="3522662"/>
          </a:xfrm>
          <a:prstGeom prst="rect">
            <a:avLst/>
          </a:prstGeom>
          <a:noFill/>
          <a:ln w="12700">
            <a:solidFill>
              <a:prstClr val="black"/>
            </a:solidFill>
          </a:ln>
        </p:spPr>
        <p:txBody>
          <a:bodyPr vert="horz" lIns="94582" tIns="47290" rIns="94582" bIns="47290" rtlCol="0" anchor="ctr"/>
          <a:lstStyle/>
          <a:p>
            <a:endParaRPr lang="en-US"/>
          </a:p>
        </p:txBody>
      </p:sp>
      <p:sp>
        <p:nvSpPr>
          <p:cNvPr id="5" name="Notes Placeholder 4"/>
          <p:cNvSpPr>
            <a:spLocks noGrp="1"/>
          </p:cNvSpPr>
          <p:nvPr>
            <p:ph type="body" sz="quarter" idx="3"/>
          </p:nvPr>
        </p:nvSpPr>
        <p:spPr>
          <a:xfrm>
            <a:off x="710248" y="4459609"/>
            <a:ext cx="5681980" cy="4224978"/>
          </a:xfrm>
          <a:prstGeom prst="rect">
            <a:avLst/>
          </a:prstGeom>
        </p:spPr>
        <p:txBody>
          <a:bodyPr vert="horz" lIns="94582" tIns="47290" rIns="94582" bIns="4729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917576"/>
            <a:ext cx="3077739" cy="469259"/>
          </a:xfrm>
          <a:prstGeom prst="rect">
            <a:avLst/>
          </a:prstGeom>
        </p:spPr>
        <p:txBody>
          <a:bodyPr vert="horz" lIns="94582" tIns="47290" rIns="94582" bIns="47290" rtlCol="0" anchor="b"/>
          <a:lstStyle>
            <a:lvl1pPr algn="l">
              <a:defRPr sz="1300"/>
            </a:lvl1pPr>
          </a:lstStyle>
          <a:p>
            <a:endParaRPr lang="en-US"/>
          </a:p>
        </p:txBody>
      </p:sp>
      <p:sp>
        <p:nvSpPr>
          <p:cNvPr id="7" name="Slide Number Placeholder 6"/>
          <p:cNvSpPr>
            <a:spLocks noGrp="1"/>
          </p:cNvSpPr>
          <p:nvPr>
            <p:ph type="sldNum" sz="quarter" idx="5"/>
          </p:nvPr>
        </p:nvSpPr>
        <p:spPr>
          <a:xfrm>
            <a:off x="4023092" y="8917576"/>
            <a:ext cx="3077739" cy="469259"/>
          </a:xfrm>
          <a:prstGeom prst="rect">
            <a:avLst/>
          </a:prstGeom>
        </p:spPr>
        <p:txBody>
          <a:bodyPr vert="horz" lIns="94582" tIns="47290" rIns="94582" bIns="47290" rtlCol="0" anchor="b"/>
          <a:lstStyle>
            <a:lvl1pPr algn="r">
              <a:defRPr sz="1300"/>
            </a:lvl1pPr>
          </a:lstStyle>
          <a:p>
            <a:fld id="{7914C9EC-3477-4523-A3F8-BBF6881EA6F5}" type="slidenum">
              <a:rPr lang="en-US" smtClean="0"/>
              <a:pPr/>
              <a:t>‹#›</a:t>
            </a:fld>
            <a:endParaRPr lang="en-US"/>
          </a:p>
        </p:txBody>
      </p:sp>
    </p:spTree>
    <p:extLst>
      <p:ext uri="{BB962C8B-B14F-4D97-AF65-F5344CB8AC3E}">
        <p14:creationId xmlns:p14="http://schemas.microsoft.com/office/powerpoint/2010/main" val="10629044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2B2BBE7-C911-49D3-AE46-69F2D48B767D}" type="datetimeFigureOut">
              <a:rPr lang="en-US" smtClean="0"/>
              <a:pPr/>
              <a:t>6/3/2012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867520-4328-4AC2-9B36-9D41A7AE9EEA}"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2B2BBE7-C911-49D3-AE46-69F2D48B767D}" type="datetimeFigureOut">
              <a:rPr lang="en-US" smtClean="0"/>
              <a:pPr/>
              <a:t>6/3/2012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867520-4328-4AC2-9B36-9D41A7AE9EE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2B2BBE7-C911-49D3-AE46-69F2D48B767D}" type="datetimeFigureOut">
              <a:rPr lang="en-US" smtClean="0"/>
              <a:pPr/>
              <a:t>6/3/2012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867520-4328-4AC2-9B36-9D41A7AE9EE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2B2BBE7-C911-49D3-AE46-69F2D48B767D}" type="datetimeFigureOut">
              <a:rPr lang="en-US" smtClean="0"/>
              <a:pPr/>
              <a:t>6/3/2012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867520-4328-4AC2-9B36-9D41A7AE9EEA}"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2B2BBE7-C911-49D3-AE46-69F2D48B767D}" type="datetimeFigureOut">
              <a:rPr lang="en-US" smtClean="0"/>
              <a:pPr/>
              <a:t>6/3/2012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867520-4328-4AC2-9B36-9D41A7AE9EEA}"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2B2BBE7-C911-49D3-AE46-69F2D48B767D}" type="datetimeFigureOut">
              <a:rPr lang="en-US" smtClean="0"/>
              <a:pPr/>
              <a:t>6/3/2012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E867520-4328-4AC2-9B36-9D41A7AE9EEA}"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2B2BBE7-C911-49D3-AE46-69F2D48B767D}" type="datetimeFigureOut">
              <a:rPr lang="en-US" smtClean="0"/>
              <a:pPr/>
              <a:t>6/3/2012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E867520-4328-4AC2-9B36-9D41A7AE9EEA}"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2B2BBE7-C911-49D3-AE46-69F2D48B767D}" type="datetimeFigureOut">
              <a:rPr lang="en-US" smtClean="0"/>
              <a:pPr/>
              <a:t>6/3/2012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E867520-4328-4AC2-9B36-9D41A7AE9EE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2B2BBE7-C911-49D3-AE46-69F2D48B767D}" type="datetimeFigureOut">
              <a:rPr lang="en-US" smtClean="0"/>
              <a:pPr/>
              <a:t>6/3/2012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E867520-4328-4AC2-9B36-9D41A7AE9EE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2B2BBE7-C911-49D3-AE46-69F2D48B767D}" type="datetimeFigureOut">
              <a:rPr lang="en-US" smtClean="0"/>
              <a:pPr/>
              <a:t>6/3/2012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E867520-4328-4AC2-9B36-9D41A7AE9EEA}"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2B2BBE7-C911-49D3-AE46-69F2D48B767D}" type="datetimeFigureOut">
              <a:rPr lang="en-US" smtClean="0"/>
              <a:pPr/>
              <a:t>6/3/2012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E867520-4328-4AC2-9B36-9D41A7AE9EEA}"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2B2BBE7-C911-49D3-AE46-69F2D48B767D}" type="datetimeFigureOut">
              <a:rPr lang="en-US" smtClean="0"/>
              <a:pPr/>
              <a:t>6/3/2012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E867520-4328-4AC2-9B36-9D41A7AE9EEA}"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cSld>
  <p:clrMapOvr>
    <a:masterClrMapping/>
  </p:clrMapOvr>
  <p:transition spd="slow">
    <p:wheel spokes="1"/>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a:ln>
            <a:solidFill>
              <a:schemeClr val="tx1"/>
            </a:solidFill>
          </a:ln>
        </p:spPr>
        <p:txBody>
          <a:bodyPr>
            <a:noAutofit/>
          </a:bodyPr>
          <a:lstStyle/>
          <a:p>
            <a:r>
              <a:rPr lang="en-US" sz="3900" b="1" dirty="0" smtClean="0">
                <a:latin typeface="Times New Roman" pitchFamily="18" charset="0"/>
                <a:cs typeface="Times New Roman" pitchFamily="18" charset="0"/>
              </a:rPr>
              <a:t>A study of </a:t>
            </a:r>
            <a:br>
              <a:rPr lang="en-US" sz="3900" b="1" dirty="0" smtClean="0">
                <a:latin typeface="Times New Roman" pitchFamily="18" charset="0"/>
                <a:cs typeface="Times New Roman" pitchFamily="18" charset="0"/>
              </a:rPr>
            </a:br>
            <a:r>
              <a:rPr lang="en-US" sz="3900" b="1" u="sng" dirty="0" smtClean="0">
                <a:latin typeface="Times New Roman" pitchFamily="18" charset="0"/>
                <a:cs typeface="Times New Roman" pitchFamily="18" charset="0"/>
              </a:rPr>
              <a:t>Mormonism:</a:t>
            </a:r>
            <a:r>
              <a:rPr lang="en-US" sz="3900" b="1" dirty="0" smtClean="0">
                <a:latin typeface="Times New Roman" pitchFamily="18" charset="0"/>
                <a:cs typeface="Times New Roman" pitchFamily="18" charset="0"/>
              </a:rPr>
              <a:t> A brief history</a:t>
            </a:r>
            <a:endParaRPr lang="en-US" sz="3900" b="1" dirty="0">
              <a:ln>
                <a:solidFill>
                  <a:schemeClr val="tx1"/>
                </a:solidFill>
              </a:ln>
              <a:solidFill>
                <a:srgbClr val="C00000"/>
              </a:solidFill>
              <a:latin typeface="Times New Roman" pitchFamily="18" charset="0"/>
              <a:cs typeface="Times New Roman" pitchFamily="18" charset="0"/>
            </a:endParaRPr>
          </a:p>
        </p:txBody>
      </p:sp>
      <p:sp>
        <p:nvSpPr>
          <p:cNvPr id="5" name="TextBox 4"/>
          <p:cNvSpPr txBox="1"/>
          <p:nvPr/>
        </p:nvSpPr>
        <p:spPr>
          <a:xfrm>
            <a:off x="0" y="1158041"/>
            <a:ext cx="9166371" cy="5870838"/>
          </a:xfrm>
          <a:prstGeom prst="rect">
            <a:avLst/>
          </a:prstGeom>
          <a:noFill/>
        </p:spPr>
        <p:txBody>
          <a:bodyPr wrap="square" rtlCol="0">
            <a:spAutoFit/>
          </a:bodyPr>
          <a:lstStyle/>
          <a:p>
            <a:pPr marL="514350" indent="-514350">
              <a:buFont typeface="+mj-lt"/>
              <a:buAutoNum type="alphaUcPeriod" startAt="3"/>
            </a:pPr>
            <a:r>
              <a:rPr lang="en-US" sz="3150" b="1" dirty="0" smtClean="0">
                <a:latin typeface="Times New Roman" pitchFamily="18" charset="0"/>
                <a:cs typeface="Times New Roman" pitchFamily="18" charset="0"/>
              </a:rPr>
              <a:t>About the Book of Mormon</a:t>
            </a:r>
          </a:p>
          <a:p>
            <a:pPr marL="971550" lvl="1" indent="-514350">
              <a:buFont typeface="+mj-lt"/>
              <a:buAutoNum type="arabicPeriod" startAt="4"/>
            </a:pPr>
            <a:r>
              <a:rPr lang="en-US" sz="3150" b="1" dirty="0" smtClean="0">
                <a:latin typeface="Times New Roman" pitchFamily="18" charset="0"/>
                <a:cs typeface="Times New Roman" pitchFamily="18" charset="0"/>
              </a:rPr>
              <a:t>Describes how a resurrected Jesus appeared to the </a:t>
            </a:r>
            <a:r>
              <a:rPr lang="en-US" sz="3150" b="1" dirty="0" err="1" smtClean="0">
                <a:latin typeface="Times New Roman" pitchFamily="18" charset="0"/>
                <a:cs typeface="Times New Roman" pitchFamily="18" charset="0"/>
              </a:rPr>
              <a:t>Nephites</a:t>
            </a:r>
            <a:r>
              <a:rPr lang="en-US" sz="3150" b="1" dirty="0" smtClean="0">
                <a:latin typeface="Times New Roman" pitchFamily="18" charset="0"/>
                <a:cs typeface="Times New Roman" pitchFamily="18" charset="0"/>
              </a:rPr>
              <a:t>, teaches them, organizes His church, and appoints 12 apostles among them</a:t>
            </a:r>
          </a:p>
          <a:p>
            <a:pPr marL="971550" lvl="1" indent="-514350">
              <a:buFont typeface="+mj-lt"/>
              <a:buAutoNum type="arabicPeriod" startAt="4"/>
            </a:pPr>
            <a:r>
              <a:rPr lang="en-US" sz="3150" b="1" dirty="0" err="1" smtClean="0">
                <a:latin typeface="Times New Roman" pitchFamily="18" charset="0"/>
                <a:cs typeface="Times New Roman" pitchFamily="18" charset="0"/>
              </a:rPr>
              <a:t>Moroni</a:t>
            </a:r>
            <a:r>
              <a:rPr lang="en-US" sz="3150" b="1" dirty="0" smtClean="0">
                <a:latin typeface="Times New Roman" pitchFamily="18" charset="0"/>
                <a:cs typeface="Times New Roman" pitchFamily="18" charset="0"/>
              </a:rPr>
              <a:t>, the son of Mormon, was commanded to hide the plates as the people turned to wickedness</a:t>
            </a:r>
          </a:p>
          <a:p>
            <a:pPr marL="971550" lvl="1" indent="-514350">
              <a:buFont typeface="+mj-lt"/>
              <a:buAutoNum type="arabicPeriod" startAt="4"/>
            </a:pPr>
            <a:r>
              <a:rPr lang="en-US" sz="3150" b="1" dirty="0" smtClean="0">
                <a:latin typeface="Times New Roman" pitchFamily="18" charset="0"/>
                <a:cs typeface="Times New Roman" pitchFamily="18" charset="0"/>
              </a:rPr>
              <a:t>The Book of Mormon, and other writings of Joseph Smith, are considered to be (by some) “companions” to the Bible, and as such they contain the “fullness of the Gospel”</a:t>
            </a:r>
          </a:p>
          <a:p>
            <a:r>
              <a:rPr lang="en-US" sz="2900" b="1" dirty="0">
                <a:latin typeface="Times New Roman" pitchFamily="18" charset="0"/>
                <a:cs typeface="Times New Roman" pitchFamily="18" charset="0"/>
              </a:rPr>
              <a:t>	</a:t>
            </a:r>
          </a:p>
        </p:txBody>
      </p:sp>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066800" cy="1143000"/>
          </a:xfrm>
          <a:prstGeom prst="rect">
            <a:avLst/>
          </a:prstGeom>
        </p:spPr>
      </p:pic>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77200" y="-3495"/>
            <a:ext cx="1066800" cy="1146495"/>
          </a:xfrm>
          <a:prstGeom prst="rect">
            <a:avLst/>
          </a:prstGeom>
        </p:spPr>
      </p:pic>
    </p:spTree>
    <p:extLst>
      <p:ext uri="{BB962C8B-B14F-4D97-AF65-F5344CB8AC3E}">
        <p14:creationId xmlns:p14="http://schemas.microsoft.com/office/powerpoint/2010/main" val="78856094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a:ln>
            <a:solidFill>
              <a:schemeClr val="tx1"/>
            </a:solidFill>
          </a:ln>
        </p:spPr>
        <p:txBody>
          <a:bodyPr>
            <a:noAutofit/>
          </a:bodyPr>
          <a:lstStyle/>
          <a:p>
            <a:r>
              <a:rPr lang="en-US" sz="3900" b="1" dirty="0" smtClean="0">
                <a:latin typeface="Times New Roman" pitchFamily="18" charset="0"/>
                <a:cs typeface="Times New Roman" pitchFamily="18" charset="0"/>
              </a:rPr>
              <a:t>A study of </a:t>
            </a:r>
            <a:br>
              <a:rPr lang="en-US" sz="3900" b="1" dirty="0" smtClean="0">
                <a:latin typeface="Times New Roman" pitchFamily="18" charset="0"/>
                <a:cs typeface="Times New Roman" pitchFamily="18" charset="0"/>
              </a:rPr>
            </a:br>
            <a:r>
              <a:rPr lang="en-US" sz="3900" b="1" u="sng" dirty="0" smtClean="0">
                <a:latin typeface="Times New Roman" pitchFamily="18" charset="0"/>
                <a:cs typeface="Times New Roman" pitchFamily="18" charset="0"/>
              </a:rPr>
              <a:t>Mormonism:</a:t>
            </a:r>
            <a:r>
              <a:rPr lang="en-US" sz="3900" b="1" dirty="0" smtClean="0">
                <a:latin typeface="Times New Roman" pitchFamily="18" charset="0"/>
                <a:cs typeface="Times New Roman" pitchFamily="18" charset="0"/>
              </a:rPr>
              <a:t> Basic Beliefs</a:t>
            </a:r>
            <a:endParaRPr lang="en-US" sz="3900" b="1" dirty="0">
              <a:ln>
                <a:solidFill>
                  <a:schemeClr val="tx1"/>
                </a:solidFill>
              </a:ln>
              <a:solidFill>
                <a:srgbClr val="C00000"/>
              </a:solidFill>
              <a:latin typeface="Times New Roman" pitchFamily="18" charset="0"/>
              <a:cs typeface="Times New Roman" pitchFamily="18" charset="0"/>
            </a:endParaRPr>
          </a:p>
        </p:txBody>
      </p:sp>
      <p:sp>
        <p:nvSpPr>
          <p:cNvPr id="5" name="TextBox 4"/>
          <p:cNvSpPr txBox="1"/>
          <p:nvPr/>
        </p:nvSpPr>
        <p:spPr>
          <a:xfrm>
            <a:off x="0" y="1158041"/>
            <a:ext cx="9166371" cy="6078587"/>
          </a:xfrm>
          <a:prstGeom prst="rect">
            <a:avLst/>
          </a:prstGeom>
          <a:noFill/>
        </p:spPr>
        <p:txBody>
          <a:bodyPr wrap="square" rtlCol="0">
            <a:spAutoFit/>
          </a:bodyPr>
          <a:lstStyle/>
          <a:p>
            <a:pPr marL="514350" indent="-514350">
              <a:buFont typeface="+mj-lt"/>
              <a:buAutoNum type="alphaUcPeriod"/>
            </a:pPr>
            <a:r>
              <a:rPr lang="en-US" sz="3000" b="1" dirty="0" smtClean="0">
                <a:latin typeface="Times New Roman" pitchFamily="18" charset="0"/>
                <a:cs typeface="Times New Roman" pitchFamily="18" charset="0"/>
              </a:rPr>
              <a:t>The Thirteen (or Fourteen) articles of faith</a:t>
            </a:r>
          </a:p>
          <a:p>
            <a:pPr marL="971550" lvl="1" indent="-514350">
              <a:buFont typeface="+mj-lt"/>
              <a:buAutoNum type="arabicPeriod"/>
            </a:pPr>
            <a:r>
              <a:rPr lang="en-US" sz="3000" b="1" dirty="0" smtClean="0">
                <a:latin typeface="Times New Roman" pitchFamily="18" charset="0"/>
                <a:cs typeface="Times New Roman" pitchFamily="18" charset="0"/>
              </a:rPr>
              <a:t>Belief in God, the Father, His Son, Jesus Christ, and the Holy Ghost</a:t>
            </a:r>
          </a:p>
          <a:p>
            <a:pPr marL="971550" lvl="1" indent="-514350">
              <a:buFont typeface="+mj-lt"/>
              <a:buAutoNum type="arabicPeriod"/>
            </a:pPr>
            <a:r>
              <a:rPr lang="en-US" sz="3000" b="1" dirty="0" smtClean="0">
                <a:latin typeface="Times New Roman" pitchFamily="18" charset="0"/>
                <a:cs typeface="Times New Roman" pitchFamily="18" charset="0"/>
              </a:rPr>
              <a:t>Belief that men will be punished for their own sins, not for Adam’s transgression</a:t>
            </a:r>
          </a:p>
          <a:p>
            <a:pPr marL="971550" lvl="1" indent="-514350">
              <a:buFont typeface="+mj-lt"/>
              <a:buAutoNum type="arabicPeriod"/>
            </a:pPr>
            <a:r>
              <a:rPr lang="en-US" sz="3000" b="1" dirty="0" smtClean="0">
                <a:latin typeface="Times New Roman" pitchFamily="18" charset="0"/>
                <a:cs typeface="Times New Roman" pitchFamily="18" charset="0"/>
              </a:rPr>
              <a:t>Belief that through the atonement of Christ, all mankind may be saved, by obedience to the laws of the Gospel</a:t>
            </a:r>
          </a:p>
          <a:p>
            <a:pPr marL="971550" lvl="1" indent="-514350">
              <a:buFont typeface="+mj-lt"/>
              <a:buAutoNum type="arabicPeriod"/>
            </a:pPr>
            <a:r>
              <a:rPr lang="en-US" sz="3000" b="1" dirty="0" smtClean="0">
                <a:latin typeface="Times New Roman" pitchFamily="18" charset="0"/>
                <a:cs typeface="Times New Roman" pitchFamily="18" charset="0"/>
              </a:rPr>
              <a:t>Belief that the first principles of the Gospel are as follows: Faith in Christ, repentance, baptism by immersion for the remission of sins, laying on of hands for the gift of the Holy Ghost</a:t>
            </a:r>
          </a:p>
          <a:p>
            <a:r>
              <a:rPr lang="en-US" sz="2900" b="1" dirty="0">
                <a:latin typeface="Times New Roman" pitchFamily="18" charset="0"/>
                <a:cs typeface="Times New Roman" pitchFamily="18" charset="0"/>
              </a:rPr>
              <a:t>	</a:t>
            </a:r>
          </a:p>
        </p:txBody>
      </p:sp>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066800" cy="1143000"/>
          </a:xfrm>
          <a:prstGeom prst="rect">
            <a:avLst/>
          </a:prstGeom>
        </p:spPr>
      </p:pic>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77200" y="-3495"/>
            <a:ext cx="1066800" cy="1146495"/>
          </a:xfrm>
          <a:prstGeom prst="rect">
            <a:avLst/>
          </a:prstGeom>
        </p:spPr>
      </p:pic>
    </p:spTree>
    <p:extLst>
      <p:ext uri="{BB962C8B-B14F-4D97-AF65-F5344CB8AC3E}">
        <p14:creationId xmlns:p14="http://schemas.microsoft.com/office/powerpoint/2010/main" val="34283541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ppt_w</p:attrName>
                                        </p:attrNameLst>
                                      </p:cBhvr>
                                      <p:tavLst>
                                        <p:tav tm="0">
                                          <p:val>
                                            <p:fltVal val="0"/>
                                          </p:val>
                                        </p:tav>
                                        <p:tav tm="100000">
                                          <p:val>
                                            <p:strVal val="#ppt_w"/>
                                          </p:val>
                                        </p:tav>
                                      </p:tavLst>
                                    </p:anim>
                                    <p:anim calcmode="lin" valueType="num">
                                      <p:cBhvr>
                                        <p:cTn id="8" dur="1000" fill="hold"/>
                                        <p:tgtEl>
                                          <p:spTgt spid="5"/>
                                        </p:tgtEl>
                                        <p:attrNameLst>
                                          <p:attrName>ppt_h</p:attrName>
                                        </p:attrNameLst>
                                      </p:cBhvr>
                                      <p:tavLst>
                                        <p:tav tm="0">
                                          <p:val>
                                            <p:fltVal val="0"/>
                                          </p:val>
                                        </p:tav>
                                        <p:tav tm="100000">
                                          <p:val>
                                            <p:strVal val="#ppt_h"/>
                                          </p:val>
                                        </p:tav>
                                      </p:tavLst>
                                    </p:anim>
                                    <p:anim calcmode="lin" valueType="num">
                                      <p:cBhvr>
                                        <p:cTn id="9" dur="1000" fill="hold"/>
                                        <p:tgtEl>
                                          <p:spTgt spid="5"/>
                                        </p:tgtEl>
                                        <p:attrNameLst>
                                          <p:attrName>style.rotation</p:attrName>
                                        </p:attrNameLst>
                                      </p:cBhvr>
                                      <p:tavLst>
                                        <p:tav tm="0">
                                          <p:val>
                                            <p:fltVal val="90"/>
                                          </p:val>
                                        </p:tav>
                                        <p:tav tm="100000">
                                          <p:val>
                                            <p:fltVal val="0"/>
                                          </p:val>
                                        </p:tav>
                                      </p:tavLst>
                                    </p:anim>
                                    <p:animEffect transition="in" filter="fade">
                                      <p:cBhvr>
                                        <p:cTn id="10"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a:ln>
            <a:solidFill>
              <a:schemeClr val="tx1"/>
            </a:solidFill>
          </a:ln>
        </p:spPr>
        <p:txBody>
          <a:bodyPr>
            <a:noAutofit/>
          </a:bodyPr>
          <a:lstStyle/>
          <a:p>
            <a:r>
              <a:rPr lang="en-US" sz="3900" b="1" dirty="0" smtClean="0">
                <a:latin typeface="Times New Roman" pitchFamily="18" charset="0"/>
                <a:cs typeface="Times New Roman" pitchFamily="18" charset="0"/>
              </a:rPr>
              <a:t>A study of </a:t>
            </a:r>
            <a:br>
              <a:rPr lang="en-US" sz="3900" b="1" dirty="0" smtClean="0">
                <a:latin typeface="Times New Roman" pitchFamily="18" charset="0"/>
                <a:cs typeface="Times New Roman" pitchFamily="18" charset="0"/>
              </a:rPr>
            </a:br>
            <a:r>
              <a:rPr lang="en-US" sz="3900" b="1" u="sng" dirty="0" smtClean="0">
                <a:latin typeface="Times New Roman" pitchFamily="18" charset="0"/>
                <a:cs typeface="Times New Roman" pitchFamily="18" charset="0"/>
              </a:rPr>
              <a:t>Mormonism:</a:t>
            </a:r>
            <a:r>
              <a:rPr lang="en-US" sz="3900" b="1" dirty="0" smtClean="0">
                <a:latin typeface="Times New Roman" pitchFamily="18" charset="0"/>
                <a:cs typeface="Times New Roman" pitchFamily="18" charset="0"/>
              </a:rPr>
              <a:t> Basic Beliefs</a:t>
            </a:r>
            <a:endParaRPr lang="en-US" sz="3900" b="1" dirty="0">
              <a:ln>
                <a:solidFill>
                  <a:schemeClr val="tx1"/>
                </a:solidFill>
              </a:ln>
              <a:solidFill>
                <a:srgbClr val="C00000"/>
              </a:solidFill>
              <a:latin typeface="Times New Roman" pitchFamily="18" charset="0"/>
              <a:cs typeface="Times New Roman" pitchFamily="18" charset="0"/>
            </a:endParaRPr>
          </a:p>
        </p:txBody>
      </p:sp>
      <p:sp>
        <p:nvSpPr>
          <p:cNvPr id="5" name="TextBox 4"/>
          <p:cNvSpPr txBox="1"/>
          <p:nvPr/>
        </p:nvSpPr>
        <p:spPr>
          <a:xfrm>
            <a:off x="0" y="1158041"/>
            <a:ext cx="9166371" cy="6078587"/>
          </a:xfrm>
          <a:prstGeom prst="rect">
            <a:avLst/>
          </a:prstGeom>
          <a:noFill/>
        </p:spPr>
        <p:txBody>
          <a:bodyPr wrap="square" rtlCol="0">
            <a:spAutoFit/>
          </a:bodyPr>
          <a:lstStyle/>
          <a:p>
            <a:pPr marL="514350" indent="-514350">
              <a:buFont typeface="+mj-lt"/>
              <a:buAutoNum type="alphaUcPeriod"/>
            </a:pPr>
            <a:r>
              <a:rPr lang="en-US" sz="3000" b="1" dirty="0" smtClean="0">
                <a:latin typeface="Times New Roman" pitchFamily="18" charset="0"/>
                <a:cs typeface="Times New Roman" pitchFamily="18" charset="0"/>
              </a:rPr>
              <a:t>The Thirteen (or Fourteen) articles of faith</a:t>
            </a:r>
          </a:p>
          <a:p>
            <a:pPr marL="971550" lvl="1" indent="-514350">
              <a:buFont typeface="+mj-lt"/>
              <a:buAutoNum type="arabicPeriod" startAt="5"/>
            </a:pPr>
            <a:r>
              <a:rPr lang="en-US" sz="3000" b="1" dirty="0" smtClean="0">
                <a:latin typeface="Times New Roman" pitchFamily="18" charset="0"/>
                <a:cs typeface="Times New Roman" pitchFamily="18" charset="0"/>
              </a:rPr>
              <a:t>Belief that a man must be called of God, by prophecy or by the laying on of hands, to preach the Gospel</a:t>
            </a:r>
          </a:p>
          <a:p>
            <a:pPr marL="971550" lvl="1" indent="-514350">
              <a:buFont typeface="+mj-lt"/>
              <a:buAutoNum type="arabicPeriod" startAt="5"/>
            </a:pPr>
            <a:r>
              <a:rPr lang="en-US" sz="3000" b="1" dirty="0" smtClean="0">
                <a:latin typeface="Times New Roman" pitchFamily="18" charset="0"/>
                <a:cs typeface="Times New Roman" pitchFamily="18" charset="0"/>
              </a:rPr>
              <a:t>Belief in the same organization that existed in the “Primitive Church”, namely apostles, prophets, pastors, teachers, evangelists, etc.</a:t>
            </a:r>
          </a:p>
          <a:p>
            <a:pPr marL="971550" lvl="1" indent="-514350">
              <a:buFont typeface="+mj-lt"/>
              <a:buAutoNum type="arabicPeriod" startAt="5"/>
            </a:pPr>
            <a:r>
              <a:rPr lang="en-US" sz="3000" b="1" dirty="0" smtClean="0">
                <a:latin typeface="Times New Roman" pitchFamily="18" charset="0"/>
                <a:cs typeface="Times New Roman" pitchFamily="18" charset="0"/>
              </a:rPr>
              <a:t>Belief in the gift of tongues, prophecy, revelation, visions, healing, interpretation of tongues, etc.</a:t>
            </a:r>
          </a:p>
          <a:p>
            <a:pPr marL="971550" lvl="1" indent="-514350">
              <a:buFont typeface="+mj-lt"/>
              <a:buAutoNum type="arabicPeriod" startAt="5"/>
            </a:pPr>
            <a:r>
              <a:rPr lang="en-US" sz="3000" b="1" dirty="0" smtClean="0">
                <a:latin typeface="Times New Roman" pitchFamily="18" charset="0"/>
                <a:cs typeface="Times New Roman" pitchFamily="18" charset="0"/>
              </a:rPr>
              <a:t>Belief that the Bible is the word of God, so far as it is translated correctly; belief that the book of Mormon is also the word of God</a:t>
            </a:r>
          </a:p>
          <a:p>
            <a:r>
              <a:rPr lang="en-US" sz="2900" b="1" dirty="0">
                <a:latin typeface="Times New Roman" pitchFamily="18" charset="0"/>
                <a:cs typeface="Times New Roman" pitchFamily="18" charset="0"/>
              </a:rPr>
              <a:t>	</a:t>
            </a:r>
          </a:p>
        </p:txBody>
      </p:sp>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066800" cy="1143000"/>
          </a:xfrm>
          <a:prstGeom prst="rect">
            <a:avLst/>
          </a:prstGeom>
        </p:spPr>
      </p:pic>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77200" y="-3495"/>
            <a:ext cx="1066800" cy="1146495"/>
          </a:xfrm>
          <a:prstGeom prst="rect">
            <a:avLst/>
          </a:prstGeom>
        </p:spPr>
      </p:pic>
    </p:spTree>
    <p:extLst>
      <p:ext uri="{BB962C8B-B14F-4D97-AF65-F5344CB8AC3E}">
        <p14:creationId xmlns:p14="http://schemas.microsoft.com/office/powerpoint/2010/main" val="350853462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a:ln>
            <a:solidFill>
              <a:schemeClr val="tx1"/>
            </a:solidFill>
          </a:ln>
        </p:spPr>
        <p:txBody>
          <a:bodyPr>
            <a:noAutofit/>
          </a:bodyPr>
          <a:lstStyle/>
          <a:p>
            <a:r>
              <a:rPr lang="en-US" sz="3900" b="1" dirty="0" smtClean="0">
                <a:latin typeface="Times New Roman" pitchFamily="18" charset="0"/>
                <a:cs typeface="Times New Roman" pitchFamily="18" charset="0"/>
              </a:rPr>
              <a:t>A study of </a:t>
            </a:r>
            <a:br>
              <a:rPr lang="en-US" sz="3900" b="1" dirty="0" smtClean="0">
                <a:latin typeface="Times New Roman" pitchFamily="18" charset="0"/>
                <a:cs typeface="Times New Roman" pitchFamily="18" charset="0"/>
              </a:rPr>
            </a:br>
            <a:r>
              <a:rPr lang="en-US" sz="3900" b="1" u="sng" dirty="0" smtClean="0">
                <a:latin typeface="Times New Roman" pitchFamily="18" charset="0"/>
                <a:cs typeface="Times New Roman" pitchFamily="18" charset="0"/>
              </a:rPr>
              <a:t>Mormonism:</a:t>
            </a:r>
            <a:r>
              <a:rPr lang="en-US" sz="3900" b="1" dirty="0" smtClean="0">
                <a:latin typeface="Times New Roman" pitchFamily="18" charset="0"/>
                <a:cs typeface="Times New Roman" pitchFamily="18" charset="0"/>
              </a:rPr>
              <a:t> Basic Beliefs</a:t>
            </a:r>
            <a:endParaRPr lang="en-US" sz="3900" b="1" dirty="0">
              <a:ln>
                <a:solidFill>
                  <a:schemeClr val="tx1"/>
                </a:solidFill>
              </a:ln>
              <a:solidFill>
                <a:srgbClr val="C00000"/>
              </a:solidFill>
              <a:latin typeface="Times New Roman" pitchFamily="18" charset="0"/>
              <a:cs typeface="Times New Roman" pitchFamily="18" charset="0"/>
            </a:endParaRPr>
          </a:p>
        </p:txBody>
      </p:sp>
      <p:sp>
        <p:nvSpPr>
          <p:cNvPr id="5" name="TextBox 4"/>
          <p:cNvSpPr txBox="1"/>
          <p:nvPr/>
        </p:nvSpPr>
        <p:spPr>
          <a:xfrm>
            <a:off x="0" y="1158041"/>
            <a:ext cx="9166371" cy="5793894"/>
          </a:xfrm>
          <a:prstGeom prst="rect">
            <a:avLst/>
          </a:prstGeom>
          <a:noFill/>
        </p:spPr>
        <p:txBody>
          <a:bodyPr wrap="square" rtlCol="0">
            <a:spAutoFit/>
          </a:bodyPr>
          <a:lstStyle/>
          <a:p>
            <a:pPr marL="514350" indent="-514350">
              <a:buFont typeface="+mj-lt"/>
              <a:buAutoNum type="alphaUcPeriod"/>
            </a:pPr>
            <a:r>
              <a:rPr lang="en-US" sz="2850" b="1" dirty="0" smtClean="0">
                <a:latin typeface="Times New Roman" pitchFamily="18" charset="0"/>
                <a:cs typeface="Times New Roman" pitchFamily="18" charset="0"/>
              </a:rPr>
              <a:t>The Thirteen (or Fourteen) articles of faith</a:t>
            </a:r>
          </a:p>
          <a:p>
            <a:pPr marL="971550" lvl="1" indent="-514350">
              <a:buFont typeface="+mj-lt"/>
              <a:buAutoNum type="arabicPeriod" startAt="9"/>
            </a:pPr>
            <a:r>
              <a:rPr lang="en-US" sz="2850" b="1" dirty="0" smtClean="0">
                <a:latin typeface="Times New Roman" pitchFamily="18" charset="0"/>
                <a:cs typeface="Times New Roman" pitchFamily="18" charset="0"/>
              </a:rPr>
              <a:t>Belief in all that God has revealed, is revealing, and will reveal pertaining to the kingdom of God</a:t>
            </a:r>
          </a:p>
          <a:p>
            <a:pPr marL="971550" lvl="1" indent="-514350">
              <a:buFont typeface="+mj-lt"/>
              <a:buAutoNum type="arabicPeriod" startAt="9"/>
            </a:pPr>
            <a:r>
              <a:rPr lang="en-US" sz="2850" b="1" dirty="0" smtClean="0">
                <a:latin typeface="Times New Roman" pitchFamily="18" charset="0"/>
                <a:cs typeface="Times New Roman" pitchFamily="18" charset="0"/>
              </a:rPr>
              <a:t>Belief in the literal gathering of Israel and the restoration of the ten tribes; that Zion (the New Jerusalem) will be built on the American continent; that Christ will reign personally on the earth; the earth will be renewed and receive its “paradisiacal glory”</a:t>
            </a:r>
          </a:p>
          <a:p>
            <a:pPr marL="971550" lvl="1" indent="-514350">
              <a:buFont typeface="+mj-lt"/>
              <a:buAutoNum type="arabicPeriod" startAt="9"/>
            </a:pPr>
            <a:r>
              <a:rPr lang="en-US" sz="2850" b="1" dirty="0" smtClean="0">
                <a:latin typeface="Times New Roman" pitchFamily="18" charset="0"/>
                <a:cs typeface="Times New Roman" pitchFamily="18" charset="0"/>
              </a:rPr>
              <a:t>Claim the privilege of worshipping God according to the dictates of conscience, and allow all men the same privilege, let them worship how, where, or what they may</a:t>
            </a:r>
          </a:p>
        </p:txBody>
      </p:sp>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066800" cy="1143000"/>
          </a:xfrm>
          <a:prstGeom prst="rect">
            <a:avLst/>
          </a:prstGeom>
        </p:spPr>
      </p:pic>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77200" y="-3495"/>
            <a:ext cx="1066800" cy="1146495"/>
          </a:xfrm>
          <a:prstGeom prst="rect">
            <a:avLst/>
          </a:prstGeom>
        </p:spPr>
      </p:pic>
    </p:spTree>
    <p:extLst>
      <p:ext uri="{BB962C8B-B14F-4D97-AF65-F5344CB8AC3E}">
        <p14:creationId xmlns:p14="http://schemas.microsoft.com/office/powerpoint/2010/main" val="418266108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a:ln>
            <a:solidFill>
              <a:schemeClr val="tx1"/>
            </a:solidFill>
          </a:ln>
        </p:spPr>
        <p:txBody>
          <a:bodyPr>
            <a:noAutofit/>
          </a:bodyPr>
          <a:lstStyle/>
          <a:p>
            <a:r>
              <a:rPr lang="en-US" sz="3900" b="1" dirty="0" smtClean="0">
                <a:latin typeface="Times New Roman" pitchFamily="18" charset="0"/>
                <a:cs typeface="Times New Roman" pitchFamily="18" charset="0"/>
              </a:rPr>
              <a:t>A study of </a:t>
            </a:r>
            <a:br>
              <a:rPr lang="en-US" sz="3900" b="1" dirty="0" smtClean="0">
                <a:latin typeface="Times New Roman" pitchFamily="18" charset="0"/>
                <a:cs typeface="Times New Roman" pitchFamily="18" charset="0"/>
              </a:rPr>
            </a:br>
            <a:r>
              <a:rPr lang="en-US" sz="3900" b="1" u="sng" dirty="0" smtClean="0">
                <a:latin typeface="Times New Roman" pitchFamily="18" charset="0"/>
                <a:cs typeface="Times New Roman" pitchFamily="18" charset="0"/>
              </a:rPr>
              <a:t>Mormonism:</a:t>
            </a:r>
            <a:r>
              <a:rPr lang="en-US" sz="3900" b="1" dirty="0" smtClean="0">
                <a:latin typeface="Times New Roman" pitchFamily="18" charset="0"/>
                <a:cs typeface="Times New Roman" pitchFamily="18" charset="0"/>
              </a:rPr>
              <a:t> Basic Beliefs</a:t>
            </a:r>
            <a:endParaRPr lang="en-US" sz="3900" b="1" dirty="0">
              <a:ln>
                <a:solidFill>
                  <a:schemeClr val="tx1"/>
                </a:solidFill>
              </a:ln>
              <a:solidFill>
                <a:srgbClr val="C00000"/>
              </a:solidFill>
              <a:latin typeface="Times New Roman" pitchFamily="18" charset="0"/>
              <a:cs typeface="Times New Roman" pitchFamily="18" charset="0"/>
            </a:endParaRPr>
          </a:p>
        </p:txBody>
      </p:sp>
      <p:sp>
        <p:nvSpPr>
          <p:cNvPr id="5" name="TextBox 4"/>
          <p:cNvSpPr txBox="1"/>
          <p:nvPr/>
        </p:nvSpPr>
        <p:spPr>
          <a:xfrm>
            <a:off x="0" y="1158041"/>
            <a:ext cx="9166371" cy="5232202"/>
          </a:xfrm>
          <a:prstGeom prst="rect">
            <a:avLst/>
          </a:prstGeom>
          <a:noFill/>
        </p:spPr>
        <p:txBody>
          <a:bodyPr wrap="square" rtlCol="0">
            <a:spAutoFit/>
          </a:bodyPr>
          <a:lstStyle/>
          <a:p>
            <a:pPr marL="514350" indent="-514350">
              <a:buFont typeface="+mj-lt"/>
              <a:buAutoNum type="alphaUcPeriod"/>
            </a:pPr>
            <a:r>
              <a:rPr lang="en-US" sz="3000" b="1" dirty="0" smtClean="0">
                <a:latin typeface="Times New Roman" pitchFamily="18" charset="0"/>
                <a:cs typeface="Times New Roman" pitchFamily="18" charset="0"/>
              </a:rPr>
              <a:t>The Thirteen (or Fourteen) articles of faith</a:t>
            </a:r>
          </a:p>
          <a:p>
            <a:pPr marL="971550" lvl="1" indent="-514350">
              <a:buFont typeface="+mj-lt"/>
              <a:buAutoNum type="arabicPeriod" startAt="12"/>
            </a:pPr>
            <a:r>
              <a:rPr lang="en-US" sz="3000" b="1" dirty="0" smtClean="0">
                <a:latin typeface="Times New Roman" pitchFamily="18" charset="0"/>
                <a:cs typeface="Times New Roman" pitchFamily="18" charset="0"/>
              </a:rPr>
              <a:t>Belief in being subject to kings, presidents, rulers, and magistrates, in obeying, honoring, and sustaining the law</a:t>
            </a:r>
          </a:p>
          <a:p>
            <a:pPr marL="971550" lvl="1" indent="-514350">
              <a:buFont typeface="+mj-lt"/>
              <a:buAutoNum type="arabicPeriod" startAt="12"/>
            </a:pPr>
            <a:r>
              <a:rPr lang="en-US" sz="3000" b="1" dirty="0" smtClean="0">
                <a:latin typeface="Times New Roman" pitchFamily="18" charset="0"/>
                <a:cs typeface="Times New Roman" pitchFamily="18" charset="0"/>
              </a:rPr>
              <a:t>Belief in being honest, true, chaste, benevolent, virtuous, and in doing good to all men</a:t>
            </a:r>
          </a:p>
          <a:p>
            <a:pPr marL="971550" lvl="1" indent="-514350">
              <a:buFont typeface="+mj-lt"/>
              <a:buAutoNum type="arabicPeriod" startAt="12"/>
            </a:pPr>
            <a:r>
              <a:rPr lang="en-US" sz="3000" b="1" dirty="0" smtClean="0">
                <a:latin typeface="Times New Roman" pitchFamily="18" charset="0"/>
                <a:cs typeface="Times New Roman" pitchFamily="18" charset="0"/>
              </a:rPr>
              <a:t>(Removed) Belief in the literal resurrection of the body, the dead in Christ will rise first, rest of the dead will not live until the end of the 1,000 years</a:t>
            </a:r>
          </a:p>
          <a:p>
            <a:pPr marL="971550" lvl="1" indent="-514350">
              <a:buFont typeface="+mj-lt"/>
              <a:buAutoNum type="arabicPeriod" startAt="12"/>
            </a:pPr>
            <a:endParaRPr lang="en-US" sz="3200" b="1" dirty="0" smtClean="0">
              <a:latin typeface="Times New Roman" pitchFamily="18" charset="0"/>
              <a:cs typeface="Times New Roman" pitchFamily="18" charset="0"/>
            </a:endParaRPr>
          </a:p>
          <a:p>
            <a:pPr lvl="1"/>
            <a:r>
              <a:rPr lang="en-US" sz="3000" b="1" dirty="0" smtClean="0">
                <a:latin typeface="Times New Roman" pitchFamily="18" charset="0"/>
                <a:cs typeface="Times New Roman" pitchFamily="18" charset="0"/>
              </a:rPr>
              <a:t>Included in # 4, the Lord’s Supper (removed)</a:t>
            </a:r>
          </a:p>
        </p:txBody>
      </p:sp>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066800" cy="1143000"/>
          </a:xfrm>
          <a:prstGeom prst="rect">
            <a:avLst/>
          </a:prstGeom>
        </p:spPr>
      </p:pic>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77200" y="-3495"/>
            <a:ext cx="1066800" cy="1146495"/>
          </a:xfrm>
          <a:prstGeom prst="rect">
            <a:avLst/>
          </a:prstGeom>
        </p:spPr>
      </p:pic>
    </p:spTree>
    <p:extLst>
      <p:ext uri="{BB962C8B-B14F-4D97-AF65-F5344CB8AC3E}">
        <p14:creationId xmlns:p14="http://schemas.microsoft.com/office/powerpoint/2010/main" val="67180298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a:ln>
            <a:solidFill>
              <a:schemeClr val="tx1"/>
            </a:solidFill>
          </a:ln>
        </p:spPr>
        <p:txBody>
          <a:bodyPr>
            <a:noAutofit/>
          </a:bodyPr>
          <a:lstStyle/>
          <a:p>
            <a:r>
              <a:rPr lang="en-US" sz="3900" b="1" dirty="0" smtClean="0">
                <a:latin typeface="Times New Roman" pitchFamily="18" charset="0"/>
                <a:cs typeface="Times New Roman" pitchFamily="18" charset="0"/>
              </a:rPr>
              <a:t>A study of </a:t>
            </a:r>
            <a:br>
              <a:rPr lang="en-US" sz="3900" b="1" dirty="0" smtClean="0">
                <a:latin typeface="Times New Roman" pitchFamily="18" charset="0"/>
                <a:cs typeface="Times New Roman" pitchFamily="18" charset="0"/>
              </a:rPr>
            </a:br>
            <a:r>
              <a:rPr lang="en-US" sz="3900" b="1" u="sng" dirty="0" smtClean="0">
                <a:latin typeface="Times New Roman" pitchFamily="18" charset="0"/>
                <a:cs typeface="Times New Roman" pitchFamily="18" charset="0"/>
              </a:rPr>
              <a:t>Mormonism:</a:t>
            </a:r>
            <a:r>
              <a:rPr lang="en-US" sz="3900" b="1" dirty="0" smtClean="0">
                <a:latin typeface="Times New Roman" pitchFamily="18" charset="0"/>
                <a:cs typeface="Times New Roman" pitchFamily="18" charset="0"/>
              </a:rPr>
              <a:t> Basic Beliefs</a:t>
            </a:r>
            <a:endParaRPr lang="en-US" sz="3900" b="1" dirty="0">
              <a:ln>
                <a:solidFill>
                  <a:schemeClr val="tx1"/>
                </a:solidFill>
              </a:ln>
              <a:solidFill>
                <a:srgbClr val="C00000"/>
              </a:solidFill>
              <a:latin typeface="Times New Roman" pitchFamily="18" charset="0"/>
              <a:cs typeface="Times New Roman" pitchFamily="18" charset="0"/>
            </a:endParaRPr>
          </a:p>
        </p:txBody>
      </p:sp>
      <p:sp>
        <p:nvSpPr>
          <p:cNvPr id="5" name="TextBox 4"/>
          <p:cNvSpPr txBox="1"/>
          <p:nvPr/>
        </p:nvSpPr>
        <p:spPr>
          <a:xfrm>
            <a:off x="0" y="1158041"/>
            <a:ext cx="9166371" cy="5632311"/>
          </a:xfrm>
          <a:prstGeom prst="rect">
            <a:avLst/>
          </a:prstGeom>
          <a:noFill/>
        </p:spPr>
        <p:txBody>
          <a:bodyPr wrap="square" rtlCol="0">
            <a:spAutoFit/>
          </a:bodyPr>
          <a:lstStyle/>
          <a:p>
            <a:pPr marL="514350" indent="-514350">
              <a:buFont typeface="+mj-lt"/>
              <a:buAutoNum type="alphaUcPeriod" startAt="2"/>
            </a:pPr>
            <a:r>
              <a:rPr lang="en-US" sz="3000" b="1" dirty="0" smtClean="0">
                <a:latin typeface="Times New Roman" pitchFamily="18" charset="0"/>
                <a:cs typeface="Times New Roman" pitchFamily="18" charset="0"/>
              </a:rPr>
              <a:t>Other basic beliefs from the writings of Smith</a:t>
            </a:r>
          </a:p>
          <a:p>
            <a:pPr marL="971550" lvl="1" indent="-514350">
              <a:buFont typeface="+mj-lt"/>
              <a:buAutoNum type="arabicPeriod"/>
            </a:pPr>
            <a:r>
              <a:rPr lang="en-US" sz="3000" b="1" dirty="0" smtClean="0">
                <a:latin typeface="Times New Roman" pitchFamily="18" charset="0"/>
                <a:cs typeface="Times New Roman" pitchFamily="18" charset="0"/>
              </a:rPr>
              <a:t>Belief in the baptism for the dead (I Cor. 15:29; I Peter 4:6)</a:t>
            </a:r>
          </a:p>
          <a:p>
            <a:pPr marL="971550" lvl="1" indent="-514350">
              <a:buFont typeface="+mj-lt"/>
              <a:buAutoNum type="arabicPeriod"/>
            </a:pPr>
            <a:r>
              <a:rPr lang="en-US" sz="3000" b="1" dirty="0" smtClean="0">
                <a:latin typeface="Times New Roman" pitchFamily="18" charset="0"/>
                <a:cs typeface="Times New Roman" pitchFamily="18" charset="0"/>
              </a:rPr>
              <a:t>Belief that only ordained individuals can baptize</a:t>
            </a:r>
          </a:p>
          <a:p>
            <a:pPr marL="971550" lvl="1" indent="-514350">
              <a:buFont typeface="+mj-lt"/>
              <a:buAutoNum type="arabicPeriod"/>
            </a:pPr>
            <a:r>
              <a:rPr lang="en-US" sz="3000" b="1" dirty="0" smtClean="0">
                <a:latin typeface="Times New Roman" pitchFamily="18" charset="0"/>
                <a:cs typeface="Times New Roman" pitchFamily="18" charset="0"/>
              </a:rPr>
              <a:t>Belief in literal indwelling of the Holy Spirit</a:t>
            </a:r>
          </a:p>
          <a:p>
            <a:pPr marL="971550" lvl="1" indent="-514350">
              <a:buFont typeface="+mj-lt"/>
              <a:buAutoNum type="arabicPeriod"/>
            </a:pPr>
            <a:r>
              <a:rPr lang="en-US" sz="3000" b="1" dirty="0" smtClean="0">
                <a:latin typeface="Times New Roman" pitchFamily="18" charset="0"/>
                <a:cs typeface="Times New Roman" pitchFamily="18" charset="0"/>
              </a:rPr>
              <a:t>Belief in a current Aaronic (Lower: deacons, teachers, priests, bishops) and </a:t>
            </a:r>
            <a:r>
              <a:rPr lang="en-US" sz="3000" b="1" dirty="0" err="1" smtClean="0">
                <a:latin typeface="Times New Roman" pitchFamily="18" charset="0"/>
                <a:cs typeface="Times New Roman" pitchFamily="18" charset="0"/>
              </a:rPr>
              <a:t>Melchizedekian</a:t>
            </a:r>
            <a:r>
              <a:rPr lang="en-US" sz="3000" b="1" dirty="0" smtClean="0">
                <a:latin typeface="Times New Roman" pitchFamily="18" charset="0"/>
                <a:cs typeface="Times New Roman" pitchFamily="18" charset="0"/>
              </a:rPr>
              <a:t> (Upper: Elders, High Priest, Patriarch, Apostle, Prophet) Priesthoods</a:t>
            </a:r>
          </a:p>
          <a:p>
            <a:pPr marL="971550" lvl="1" indent="-514350">
              <a:buFont typeface="+mj-lt"/>
              <a:buAutoNum type="arabicPeriod"/>
            </a:pPr>
            <a:r>
              <a:rPr lang="en-US" sz="3000" b="1" dirty="0" smtClean="0">
                <a:latin typeface="Times New Roman" pitchFamily="18" charset="0"/>
                <a:cs typeface="Times New Roman" pitchFamily="18" charset="0"/>
              </a:rPr>
              <a:t>Belief that those who are married  in an ordained temple will be married in heaven (Matt. 22:30)</a:t>
            </a:r>
          </a:p>
          <a:p>
            <a:pPr marL="971550" lvl="1" indent="-514350">
              <a:buFont typeface="+mj-lt"/>
              <a:buAutoNum type="arabicPeriod"/>
            </a:pPr>
            <a:r>
              <a:rPr lang="en-US" sz="3000" b="1" dirty="0" smtClean="0">
                <a:latin typeface="Times New Roman" pitchFamily="18" charset="0"/>
                <a:cs typeface="Times New Roman" pitchFamily="18" charset="0"/>
              </a:rPr>
              <a:t>Belief in multiple levels of heaven</a:t>
            </a:r>
          </a:p>
        </p:txBody>
      </p:sp>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066800" cy="1143000"/>
          </a:xfrm>
          <a:prstGeom prst="rect">
            <a:avLst/>
          </a:prstGeom>
        </p:spPr>
      </p:pic>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77200" y="-3495"/>
            <a:ext cx="1066800" cy="1146495"/>
          </a:xfrm>
          <a:prstGeom prst="rect">
            <a:avLst/>
          </a:prstGeom>
        </p:spPr>
      </p:pic>
    </p:spTree>
    <p:extLst>
      <p:ext uri="{BB962C8B-B14F-4D97-AF65-F5344CB8AC3E}">
        <p14:creationId xmlns:p14="http://schemas.microsoft.com/office/powerpoint/2010/main" val="23867432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ppt_w</p:attrName>
                                        </p:attrNameLst>
                                      </p:cBhvr>
                                      <p:tavLst>
                                        <p:tav tm="0">
                                          <p:val>
                                            <p:fltVal val="0"/>
                                          </p:val>
                                        </p:tav>
                                        <p:tav tm="100000">
                                          <p:val>
                                            <p:strVal val="#ppt_w"/>
                                          </p:val>
                                        </p:tav>
                                      </p:tavLst>
                                    </p:anim>
                                    <p:anim calcmode="lin" valueType="num">
                                      <p:cBhvr>
                                        <p:cTn id="8" dur="1000" fill="hold"/>
                                        <p:tgtEl>
                                          <p:spTgt spid="5"/>
                                        </p:tgtEl>
                                        <p:attrNameLst>
                                          <p:attrName>ppt_h</p:attrName>
                                        </p:attrNameLst>
                                      </p:cBhvr>
                                      <p:tavLst>
                                        <p:tav tm="0">
                                          <p:val>
                                            <p:fltVal val="0"/>
                                          </p:val>
                                        </p:tav>
                                        <p:tav tm="100000">
                                          <p:val>
                                            <p:strVal val="#ppt_h"/>
                                          </p:val>
                                        </p:tav>
                                      </p:tavLst>
                                    </p:anim>
                                    <p:anim calcmode="lin" valueType="num">
                                      <p:cBhvr>
                                        <p:cTn id="9" dur="1000" fill="hold"/>
                                        <p:tgtEl>
                                          <p:spTgt spid="5"/>
                                        </p:tgtEl>
                                        <p:attrNameLst>
                                          <p:attrName>style.rotation</p:attrName>
                                        </p:attrNameLst>
                                      </p:cBhvr>
                                      <p:tavLst>
                                        <p:tav tm="0">
                                          <p:val>
                                            <p:fltVal val="90"/>
                                          </p:val>
                                        </p:tav>
                                        <p:tav tm="100000">
                                          <p:val>
                                            <p:fltVal val="0"/>
                                          </p:val>
                                        </p:tav>
                                      </p:tavLst>
                                    </p:anim>
                                    <p:animEffect transition="in" filter="fade">
                                      <p:cBhvr>
                                        <p:cTn id="10"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a:ln>
            <a:solidFill>
              <a:schemeClr val="tx1"/>
            </a:solidFill>
          </a:ln>
        </p:spPr>
        <p:txBody>
          <a:bodyPr>
            <a:noAutofit/>
          </a:bodyPr>
          <a:lstStyle/>
          <a:p>
            <a:r>
              <a:rPr lang="en-US" sz="3900" b="1" dirty="0" smtClean="0">
                <a:latin typeface="Times New Roman" pitchFamily="18" charset="0"/>
                <a:cs typeface="Times New Roman" pitchFamily="18" charset="0"/>
              </a:rPr>
              <a:t>A study of </a:t>
            </a:r>
            <a:br>
              <a:rPr lang="en-US" sz="3900" b="1" dirty="0" smtClean="0">
                <a:latin typeface="Times New Roman" pitchFamily="18" charset="0"/>
                <a:cs typeface="Times New Roman" pitchFamily="18" charset="0"/>
              </a:rPr>
            </a:br>
            <a:r>
              <a:rPr lang="en-US" sz="3900" b="1" u="sng" dirty="0" smtClean="0">
                <a:latin typeface="Times New Roman" pitchFamily="18" charset="0"/>
                <a:cs typeface="Times New Roman" pitchFamily="18" charset="0"/>
              </a:rPr>
              <a:t>Mormonism:</a:t>
            </a:r>
            <a:r>
              <a:rPr lang="en-US" sz="3900" b="1" dirty="0" smtClean="0">
                <a:latin typeface="Times New Roman" pitchFamily="18" charset="0"/>
                <a:cs typeface="Times New Roman" pitchFamily="18" charset="0"/>
              </a:rPr>
              <a:t> Basic Beliefs</a:t>
            </a:r>
            <a:endParaRPr lang="en-US" sz="3900" b="1" dirty="0">
              <a:ln>
                <a:solidFill>
                  <a:schemeClr val="tx1"/>
                </a:solidFill>
              </a:ln>
              <a:solidFill>
                <a:srgbClr val="C00000"/>
              </a:solidFill>
              <a:latin typeface="Times New Roman" pitchFamily="18" charset="0"/>
              <a:cs typeface="Times New Roman" pitchFamily="18" charset="0"/>
            </a:endParaRPr>
          </a:p>
        </p:txBody>
      </p:sp>
      <p:sp>
        <p:nvSpPr>
          <p:cNvPr id="5" name="TextBox 4"/>
          <p:cNvSpPr txBox="1"/>
          <p:nvPr/>
        </p:nvSpPr>
        <p:spPr>
          <a:xfrm>
            <a:off x="0" y="1158041"/>
            <a:ext cx="9166371" cy="2554545"/>
          </a:xfrm>
          <a:prstGeom prst="rect">
            <a:avLst/>
          </a:prstGeom>
          <a:noFill/>
        </p:spPr>
        <p:txBody>
          <a:bodyPr wrap="square" rtlCol="0">
            <a:spAutoFit/>
          </a:bodyPr>
          <a:lstStyle/>
          <a:p>
            <a:pPr marL="514350" indent="-514350">
              <a:buFont typeface="+mj-lt"/>
              <a:buAutoNum type="alphaUcPeriod" startAt="2"/>
            </a:pPr>
            <a:r>
              <a:rPr lang="en-US" sz="3200" b="1" dirty="0" smtClean="0">
                <a:latin typeface="Times New Roman" pitchFamily="18" charset="0"/>
                <a:cs typeface="Times New Roman" pitchFamily="18" charset="0"/>
              </a:rPr>
              <a:t>Other basic beliefs from the writings of Smith</a:t>
            </a:r>
          </a:p>
          <a:p>
            <a:pPr marL="971550" lvl="1" indent="-514350">
              <a:buFont typeface="+mj-lt"/>
              <a:buAutoNum type="arabicPeriod" startAt="7"/>
            </a:pPr>
            <a:r>
              <a:rPr lang="en-US" sz="3200" b="1" dirty="0" smtClean="0">
                <a:latin typeface="Times New Roman" pitchFamily="18" charset="0"/>
                <a:cs typeface="Times New Roman" pitchFamily="18" charset="0"/>
              </a:rPr>
              <a:t>Belief that God will grant the faithful their own worlds to rule</a:t>
            </a:r>
          </a:p>
          <a:p>
            <a:pPr marL="971550" lvl="1" indent="-514350">
              <a:buFont typeface="+mj-lt"/>
              <a:buAutoNum type="arabicPeriod" startAt="7"/>
            </a:pPr>
            <a:r>
              <a:rPr lang="en-US" sz="3200" b="1" dirty="0" smtClean="0">
                <a:latin typeface="Times New Roman" pitchFamily="18" charset="0"/>
                <a:cs typeface="Times New Roman" pitchFamily="18" charset="0"/>
              </a:rPr>
              <a:t>Belief that one can become a god, just as God earned His god-ship (John 10:34)</a:t>
            </a:r>
          </a:p>
        </p:txBody>
      </p:sp>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066800" cy="1143000"/>
          </a:xfrm>
          <a:prstGeom prst="rect">
            <a:avLst/>
          </a:prstGeom>
        </p:spPr>
      </p:pic>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77200" y="-3495"/>
            <a:ext cx="1066800" cy="1146495"/>
          </a:xfrm>
          <a:prstGeom prst="rect">
            <a:avLst/>
          </a:prstGeom>
        </p:spPr>
      </p:pic>
    </p:spTree>
    <p:extLst>
      <p:ext uri="{BB962C8B-B14F-4D97-AF65-F5344CB8AC3E}">
        <p14:creationId xmlns:p14="http://schemas.microsoft.com/office/powerpoint/2010/main" val="391277527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a:ln>
            <a:solidFill>
              <a:schemeClr val="tx1"/>
            </a:solidFill>
          </a:ln>
        </p:spPr>
        <p:txBody>
          <a:bodyPr>
            <a:noAutofit/>
          </a:bodyPr>
          <a:lstStyle/>
          <a:p>
            <a:r>
              <a:rPr lang="en-US" sz="3900" b="1" dirty="0" smtClean="0">
                <a:latin typeface="Times New Roman" pitchFamily="18" charset="0"/>
                <a:cs typeface="Times New Roman" pitchFamily="18" charset="0"/>
              </a:rPr>
              <a:t>A study of </a:t>
            </a:r>
            <a:br>
              <a:rPr lang="en-US" sz="3900" b="1" dirty="0" smtClean="0">
                <a:latin typeface="Times New Roman" pitchFamily="18" charset="0"/>
                <a:cs typeface="Times New Roman" pitchFamily="18" charset="0"/>
              </a:rPr>
            </a:br>
            <a:r>
              <a:rPr lang="en-US" sz="3900" b="1" u="sng" dirty="0" smtClean="0">
                <a:latin typeface="Times New Roman" pitchFamily="18" charset="0"/>
                <a:cs typeface="Times New Roman" pitchFamily="18" charset="0"/>
              </a:rPr>
              <a:t>Mormonism:</a:t>
            </a:r>
            <a:r>
              <a:rPr lang="en-US" sz="3900" b="1" dirty="0" smtClean="0">
                <a:latin typeface="Times New Roman" pitchFamily="18" charset="0"/>
                <a:cs typeface="Times New Roman" pitchFamily="18" charset="0"/>
              </a:rPr>
              <a:t> Basic Beliefs</a:t>
            </a:r>
            <a:endParaRPr lang="en-US" sz="3900" b="1" dirty="0">
              <a:ln>
                <a:solidFill>
                  <a:schemeClr val="tx1"/>
                </a:solidFill>
              </a:ln>
              <a:solidFill>
                <a:srgbClr val="C00000"/>
              </a:solidFill>
              <a:latin typeface="Times New Roman" pitchFamily="18" charset="0"/>
              <a:cs typeface="Times New Roman" pitchFamily="18" charset="0"/>
            </a:endParaRPr>
          </a:p>
        </p:txBody>
      </p:sp>
      <p:sp>
        <p:nvSpPr>
          <p:cNvPr id="5" name="TextBox 4"/>
          <p:cNvSpPr txBox="1"/>
          <p:nvPr/>
        </p:nvSpPr>
        <p:spPr>
          <a:xfrm>
            <a:off x="0" y="1158041"/>
            <a:ext cx="9166371" cy="5453801"/>
          </a:xfrm>
          <a:prstGeom prst="rect">
            <a:avLst/>
          </a:prstGeom>
          <a:noFill/>
        </p:spPr>
        <p:txBody>
          <a:bodyPr wrap="square" rtlCol="0">
            <a:spAutoFit/>
          </a:bodyPr>
          <a:lstStyle/>
          <a:p>
            <a:pPr marL="514350" indent="-514350">
              <a:buFont typeface="+mj-lt"/>
              <a:buAutoNum type="alphaUcPeriod" startAt="2"/>
            </a:pPr>
            <a:r>
              <a:rPr lang="en-US" sz="2680" b="1" dirty="0" smtClean="0">
                <a:latin typeface="Times New Roman" pitchFamily="18" charset="0"/>
                <a:cs typeface="Times New Roman" pitchFamily="18" charset="0"/>
              </a:rPr>
              <a:t>Other basic beliefs from the writings of Smith</a:t>
            </a:r>
          </a:p>
          <a:p>
            <a:pPr marL="971550" lvl="1" indent="-514350">
              <a:buFont typeface="+mj-lt"/>
              <a:buAutoNum type="arabicPeriod" startAt="9"/>
            </a:pPr>
            <a:r>
              <a:rPr lang="en-US" sz="2680" b="1" dirty="0" smtClean="0">
                <a:latin typeface="Times New Roman" pitchFamily="18" charset="0"/>
                <a:cs typeface="Times New Roman" pitchFamily="18" charset="0"/>
              </a:rPr>
              <a:t>Belief that God is flesh and bone</a:t>
            </a:r>
          </a:p>
          <a:p>
            <a:pPr marL="1428750" lvl="2" indent="-514350">
              <a:buFont typeface="+mj-lt"/>
              <a:buAutoNum type="alphaLcPeriod"/>
            </a:pPr>
            <a:r>
              <a:rPr lang="en-US" sz="2680" b="1" dirty="0" smtClean="0">
                <a:latin typeface="Times New Roman" pitchFamily="18" charset="0"/>
                <a:cs typeface="Times New Roman" pitchFamily="18" charset="0"/>
              </a:rPr>
              <a:t>“</a:t>
            </a:r>
            <a:r>
              <a:rPr lang="en-US" sz="2680" i="1" dirty="0" smtClean="0">
                <a:latin typeface="Times New Roman" pitchFamily="18" charset="0"/>
                <a:cs typeface="Times New Roman" pitchFamily="18" charset="0"/>
              </a:rPr>
              <a:t>The Father has a body of flesh and bones as tangible as man’s; the Son also; but the Holy Ghost has not a body of flesh and bones, but is a personage of Spirit.  Were it not so, the Holy Ghost could not dwell in us</a:t>
            </a:r>
            <a:r>
              <a:rPr lang="en-US" sz="2680" b="1" dirty="0" smtClean="0">
                <a:latin typeface="Times New Roman" pitchFamily="18" charset="0"/>
                <a:cs typeface="Times New Roman" pitchFamily="18" charset="0"/>
              </a:rPr>
              <a:t>.” D&amp;C 130:22</a:t>
            </a:r>
          </a:p>
          <a:p>
            <a:pPr marL="971550" lvl="1" indent="-514350">
              <a:buFont typeface="+mj-lt"/>
              <a:buAutoNum type="arabicPeriod" startAt="9"/>
            </a:pPr>
            <a:r>
              <a:rPr lang="en-US" sz="2680" b="1" dirty="0" smtClean="0">
                <a:latin typeface="Times New Roman" pitchFamily="18" charset="0"/>
                <a:cs typeface="Times New Roman" pitchFamily="18" charset="0"/>
              </a:rPr>
              <a:t>Belief in some sort of inherited sin</a:t>
            </a:r>
          </a:p>
          <a:p>
            <a:pPr marL="1428750" lvl="2" indent="-514350">
              <a:buFont typeface="+mj-lt"/>
              <a:buAutoNum type="alphaLcPeriod"/>
            </a:pPr>
            <a:r>
              <a:rPr lang="en-US" sz="2680" b="1" dirty="0" smtClean="0">
                <a:latin typeface="Times New Roman" pitchFamily="18" charset="0"/>
                <a:cs typeface="Times New Roman" pitchFamily="18" charset="0"/>
              </a:rPr>
              <a:t>“</a:t>
            </a:r>
            <a:r>
              <a:rPr lang="en-US" sz="2680" i="1" dirty="0" smtClean="0">
                <a:latin typeface="Times New Roman" pitchFamily="18" charset="0"/>
                <a:cs typeface="Times New Roman" pitchFamily="18" charset="0"/>
              </a:rPr>
              <a:t>Listen to the words of Christ, your Redeemer, your Lord and your God…wherefore, little children are whole, for they are not capable of committing sin; wherefore the curse of Adam is taken from them in Me, that it hath no power over them</a:t>
            </a:r>
            <a:r>
              <a:rPr lang="en-US" sz="2680" b="1" dirty="0" smtClean="0">
                <a:latin typeface="Times New Roman" pitchFamily="18" charset="0"/>
                <a:cs typeface="Times New Roman" pitchFamily="18" charset="0"/>
              </a:rPr>
              <a:t>…”  </a:t>
            </a:r>
            <a:r>
              <a:rPr lang="en-US" sz="2680" b="1" dirty="0" err="1" smtClean="0">
                <a:latin typeface="Times New Roman" pitchFamily="18" charset="0"/>
                <a:cs typeface="Times New Roman" pitchFamily="18" charset="0"/>
              </a:rPr>
              <a:t>Moroni</a:t>
            </a:r>
            <a:r>
              <a:rPr lang="en-US" sz="2680" b="1" dirty="0" smtClean="0">
                <a:latin typeface="Times New Roman" pitchFamily="18" charset="0"/>
                <a:cs typeface="Times New Roman" pitchFamily="18" charset="0"/>
              </a:rPr>
              <a:t> 8:8</a:t>
            </a:r>
          </a:p>
        </p:txBody>
      </p:sp>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066800" cy="1143000"/>
          </a:xfrm>
          <a:prstGeom prst="rect">
            <a:avLst/>
          </a:prstGeom>
        </p:spPr>
      </p:pic>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77200" y="-3495"/>
            <a:ext cx="1066800" cy="1146495"/>
          </a:xfrm>
          <a:prstGeom prst="rect">
            <a:avLst/>
          </a:prstGeom>
        </p:spPr>
      </p:pic>
    </p:spTree>
    <p:extLst>
      <p:ext uri="{BB962C8B-B14F-4D97-AF65-F5344CB8AC3E}">
        <p14:creationId xmlns:p14="http://schemas.microsoft.com/office/powerpoint/2010/main" val="378376621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a:ln>
            <a:solidFill>
              <a:schemeClr val="tx1"/>
            </a:solidFill>
          </a:ln>
        </p:spPr>
        <p:txBody>
          <a:bodyPr>
            <a:noAutofit/>
          </a:bodyPr>
          <a:lstStyle/>
          <a:p>
            <a:r>
              <a:rPr lang="en-US" sz="3900" b="1" dirty="0" smtClean="0">
                <a:latin typeface="Times New Roman" pitchFamily="18" charset="0"/>
                <a:cs typeface="Times New Roman" pitchFamily="18" charset="0"/>
              </a:rPr>
              <a:t>A study of </a:t>
            </a:r>
            <a:br>
              <a:rPr lang="en-US" sz="3900" b="1" dirty="0" smtClean="0">
                <a:latin typeface="Times New Roman" pitchFamily="18" charset="0"/>
                <a:cs typeface="Times New Roman" pitchFamily="18" charset="0"/>
              </a:rPr>
            </a:br>
            <a:r>
              <a:rPr lang="en-US" sz="3900" b="1" u="sng" dirty="0" smtClean="0">
                <a:latin typeface="Times New Roman" pitchFamily="18" charset="0"/>
                <a:cs typeface="Times New Roman" pitchFamily="18" charset="0"/>
              </a:rPr>
              <a:t>Mormonism:</a:t>
            </a:r>
            <a:r>
              <a:rPr lang="en-US" sz="3900" b="1" dirty="0" smtClean="0">
                <a:latin typeface="Times New Roman" pitchFamily="18" charset="0"/>
                <a:cs typeface="Times New Roman" pitchFamily="18" charset="0"/>
              </a:rPr>
              <a:t> Basic Beliefs</a:t>
            </a:r>
            <a:endParaRPr lang="en-US" sz="3900" b="1" dirty="0">
              <a:ln>
                <a:solidFill>
                  <a:schemeClr val="tx1"/>
                </a:solidFill>
              </a:ln>
              <a:solidFill>
                <a:srgbClr val="C00000"/>
              </a:solidFill>
              <a:latin typeface="Times New Roman" pitchFamily="18" charset="0"/>
              <a:cs typeface="Times New Roman" pitchFamily="18" charset="0"/>
            </a:endParaRPr>
          </a:p>
        </p:txBody>
      </p:sp>
      <p:sp>
        <p:nvSpPr>
          <p:cNvPr id="5" name="TextBox 4"/>
          <p:cNvSpPr txBox="1"/>
          <p:nvPr/>
        </p:nvSpPr>
        <p:spPr>
          <a:xfrm>
            <a:off x="0" y="1158041"/>
            <a:ext cx="9166371" cy="5866221"/>
          </a:xfrm>
          <a:prstGeom prst="rect">
            <a:avLst/>
          </a:prstGeom>
          <a:noFill/>
        </p:spPr>
        <p:txBody>
          <a:bodyPr wrap="square" rtlCol="0">
            <a:spAutoFit/>
          </a:bodyPr>
          <a:lstStyle/>
          <a:p>
            <a:pPr marL="514350" indent="-514350">
              <a:buFont typeface="+mj-lt"/>
              <a:buAutoNum type="alphaUcPeriod" startAt="2"/>
            </a:pPr>
            <a:r>
              <a:rPr lang="en-US" sz="2680" b="1" dirty="0" smtClean="0">
                <a:latin typeface="Times New Roman" pitchFamily="18" charset="0"/>
                <a:cs typeface="Times New Roman" pitchFamily="18" charset="0"/>
              </a:rPr>
              <a:t>Other basic beliefs from the writings of Smith</a:t>
            </a:r>
          </a:p>
          <a:p>
            <a:pPr marL="971550" lvl="1" indent="-514350">
              <a:buFont typeface="+mj-lt"/>
              <a:buAutoNum type="arabicPeriod" startAt="11"/>
            </a:pPr>
            <a:r>
              <a:rPr lang="en-US" sz="2680" b="1" dirty="0" smtClean="0">
                <a:latin typeface="Times New Roman" pitchFamily="18" charset="0"/>
                <a:cs typeface="Times New Roman" pitchFamily="18" charset="0"/>
              </a:rPr>
              <a:t>Belief in a “</a:t>
            </a:r>
            <a:r>
              <a:rPr lang="en-US" sz="2680" b="1" dirty="0">
                <a:latin typeface="Times New Roman" pitchFamily="18" charset="0"/>
                <a:cs typeface="Times New Roman" pitchFamily="18" charset="0"/>
              </a:rPr>
              <a:t>G</a:t>
            </a:r>
            <a:r>
              <a:rPr lang="en-US" sz="2680" b="1" dirty="0" smtClean="0">
                <a:latin typeface="Times New Roman" pitchFamily="18" charset="0"/>
                <a:cs typeface="Times New Roman" pitchFamily="18" charset="0"/>
              </a:rPr>
              <a:t>reat Apostasy”</a:t>
            </a:r>
          </a:p>
          <a:p>
            <a:pPr marL="1428750" lvl="2" indent="-514350">
              <a:buFont typeface="+mj-lt"/>
              <a:buAutoNum type="alphaLcPeriod"/>
            </a:pPr>
            <a:r>
              <a:rPr lang="en-US" sz="2680" b="1" dirty="0" smtClean="0">
                <a:latin typeface="Times New Roman" pitchFamily="18" charset="0"/>
                <a:cs typeface="Times New Roman" pitchFamily="18" charset="0"/>
              </a:rPr>
              <a:t>“</a:t>
            </a:r>
            <a:r>
              <a:rPr lang="en-US" sz="2680" i="1" dirty="0" smtClean="0">
                <a:latin typeface="Times New Roman" pitchFamily="18" charset="0"/>
                <a:cs typeface="Times New Roman" pitchFamily="18" charset="0"/>
              </a:rPr>
              <a:t>When Jesus Christ lived on the earth He organized His church and called apostles to lead and teach the people.  Christ gave His apostles the authority to act in His name…After Christ’s death, resurrection, and ascension into Heaven, His apostles continued to teach His doctrine and direct His church through the revelation from Christ.  After the death and martyrdom of Christ’s apostles </a:t>
            </a:r>
            <a:r>
              <a:rPr lang="en-US" sz="2680" i="1" u="sng" dirty="0" smtClean="0">
                <a:latin typeface="Times New Roman" pitchFamily="18" charset="0"/>
                <a:cs typeface="Times New Roman" pitchFamily="18" charset="0"/>
              </a:rPr>
              <a:t>no one with Christ’s priesthood remained on the earth</a:t>
            </a:r>
            <a:r>
              <a:rPr lang="en-US" sz="2680" i="1" dirty="0" smtClean="0">
                <a:latin typeface="Times New Roman" pitchFamily="18" charset="0"/>
                <a:cs typeface="Times New Roman" pitchFamily="18" charset="0"/>
              </a:rPr>
              <a:t>.</a:t>
            </a:r>
            <a:r>
              <a:rPr lang="en-US" sz="2680" b="1" dirty="0">
                <a:latin typeface="Times New Roman" pitchFamily="18" charset="0"/>
                <a:cs typeface="Times New Roman" pitchFamily="18" charset="0"/>
              </a:rPr>
              <a:t> </a:t>
            </a:r>
            <a:r>
              <a:rPr lang="en-US" sz="2680" b="1" dirty="0" smtClean="0">
                <a:latin typeface="Times New Roman" pitchFamily="18" charset="0"/>
                <a:cs typeface="Times New Roman" pitchFamily="18" charset="0"/>
              </a:rPr>
              <a:t> </a:t>
            </a:r>
            <a:r>
              <a:rPr lang="en-US" sz="2680" i="1" dirty="0" smtClean="0">
                <a:latin typeface="Times New Roman" pitchFamily="18" charset="0"/>
                <a:cs typeface="Times New Roman" pitchFamily="18" charset="0"/>
              </a:rPr>
              <a:t>There was a general falling away from the truth and Christ’s church and authority were taken away…”  </a:t>
            </a:r>
            <a:r>
              <a:rPr lang="en-US" sz="2680" b="1" dirty="0">
                <a:latin typeface="Times New Roman" pitchFamily="18" charset="0"/>
                <a:cs typeface="Times New Roman" pitchFamily="18" charset="0"/>
              </a:rPr>
              <a:t>a</a:t>
            </a:r>
            <a:r>
              <a:rPr lang="en-US" sz="2680" b="1" dirty="0" smtClean="0">
                <a:latin typeface="Times New Roman" pitchFamily="18" charset="0"/>
                <a:cs typeface="Times New Roman" pitchFamily="18" charset="0"/>
              </a:rPr>
              <a:t>bout.com: What do Mormon’s believe?</a:t>
            </a:r>
          </a:p>
        </p:txBody>
      </p:sp>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066800" cy="1143000"/>
          </a:xfrm>
          <a:prstGeom prst="rect">
            <a:avLst/>
          </a:prstGeom>
        </p:spPr>
      </p:pic>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77200" y="-3495"/>
            <a:ext cx="1066800" cy="1146495"/>
          </a:xfrm>
          <a:prstGeom prst="rect">
            <a:avLst/>
          </a:prstGeom>
        </p:spPr>
      </p:pic>
    </p:spTree>
    <p:extLst>
      <p:ext uri="{BB962C8B-B14F-4D97-AF65-F5344CB8AC3E}">
        <p14:creationId xmlns:p14="http://schemas.microsoft.com/office/powerpoint/2010/main" val="127953712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0"/>
            <a:ext cx="7010400" cy="1143000"/>
          </a:xfrm>
          <a:ln>
            <a:solidFill>
              <a:schemeClr val="tx1"/>
            </a:solidFill>
          </a:ln>
        </p:spPr>
        <p:txBody>
          <a:bodyPr>
            <a:noAutofit/>
          </a:bodyPr>
          <a:lstStyle/>
          <a:p>
            <a:r>
              <a:rPr lang="en-US" sz="3900" b="1" dirty="0" smtClean="0">
                <a:latin typeface="Times New Roman" pitchFamily="18" charset="0"/>
                <a:cs typeface="Times New Roman" pitchFamily="18" charset="0"/>
              </a:rPr>
              <a:t>A study of </a:t>
            </a:r>
            <a:r>
              <a:rPr lang="en-US" sz="3900" b="1" u="sng" dirty="0" smtClean="0">
                <a:latin typeface="Times New Roman" pitchFamily="18" charset="0"/>
                <a:cs typeface="Times New Roman" pitchFamily="18" charset="0"/>
              </a:rPr>
              <a:t>Mormonism:</a:t>
            </a:r>
            <a:r>
              <a:rPr lang="en-US" sz="3900" b="1" dirty="0" smtClean="0">
                <a:latin typeface="Times New Roman" pitchFamily="18" charset="0"/>
                <a:cs typeface="Times New Roman" pitchFamily="18" charset="0"/>
              </a:rPr>
              <a:t> Issues with Smith’s writings</a:t>
            </a:r>
            <a:endParaRPr lang="en-US" sz="3900" b="1" dirty="0">
              <a:ln>
                <a:solidFill>
                  <a:schemeClr val="tx1"/>
                </a:solidFill>
              </a:ln>
              <a:solidFill>
                <a:srgbClr val="C00000"/>
              </a:solidFill>
              <a:latin typeface="Times New Roman" pitchFamily="18" charset="0"/>
              <a:cs typeface="Times New Roman" pitchFamily="18" charset="0"/>
            </a:endParaRPr>
          </a:p>
        </p:txBody>
      </p:sp>
      <p:sp>
        <p:nvSpPr>
          <p:cNvPr id="5" name="TextBox 4"/>
          <p:cNvSpPr txBox="1"/>
          <p:nvPr/>
        </p:nvSpPr>
        <p:spPr>
          <a:xfrm>
            <a:off x="0" y="1158041"/>
            <a:ext cx="9166371" cy="5493812"/>
          </a:xfrm>
          <a:prstGeom prst="rect">
            <a:avLst/>
          </a:prstGeom>
          <a:noFill/>
        </p:spPr>
        <p:txBody>
          <a:bodyPr wrap="square" rtlCol="0">
            <a:spAutoFit/>
          </a:bodyPr>
          <a:lstStyle/>
          <a:p>
            <a:pPr marL="514350" indent="-514350">
              <a:buFont typeface="+mj-lt"/>
              <a:buAutoNum type="alphaUcPeriod"/>
            </a:pPr>
            <a:r>
              <a:rPr lang="en-US" sz="2700" b="1" dirty="0" smtClean="0">
                <a:latin typeface="Times New Roman" pitchFamily="18" charset="0"/>
                <a:cs typeface="Times New Roman" pitchFamily="18" charset="0"/>
              </a:rPr>
              <a:t>Inconsistencies</a:t>
            </a:r>
          </a:p>
          <a:p>
            <a:pPr marL="971550" lvl="1" indent="-514350">
              <a:buFont typeface="+mj-lt"/>
              <a:buAutoNum type="arabicPeriod"/>
            </a:pPr>
            <a:r>
              <a:rPr lang="en-US" sz="2700" b="1" dirty="0" smtClean="0">
                <a:latin typeface="Times New Roman" pitchFamily="18" charset="0"/>
                <a:cs typeface="Times New Roman" pitchFamily="18" charset="0"/>
              </a:rPr>
              <a:t>The Book of Mormon was written in “Reformed Egyptian” which was supposed to have been an ancient and unknown language, necessitating the need for God to help translate the plates for Smith, using stones</a:t>
            </a:r>
          </a:p>
          <a:p>
            <a:pPr marL="1428750" lvl="2" indent="-514350">
              <a:buFont typeface="+mj-lt"/>
              <a:buAutoNum type="alphaLcPeriod"/>
            </a:pPr>
            <a:r>
              <a:rPr lang="en-US" sz="2700" b="1" dirty="0" smtClean="0">
                <a:latin typeface="Times New Roman" pitchFamily="18" charset="0"/>
                <a:cs typeface="Times New Roman" pitchFamily="18" charset="0"/>
              </a:rPr>
              <a:t>Mormon 9:34, “</a:t>
            </a:r>
            <a:r>
              <a:rPr lang="en-US" sz="2700" i="1" dirty="0" smtClean="0">
                <a:latin typeface="Times New Roman" pitchFamily="18" charset="0"/>
                <a:cs typeface="Times New Roman" pitchFamily="18" charset="0"/>
              </a:rPr>
              <a:t>But the Lord </a:t>
            </a:r>
            <a:r>
              <a:rPr lang="en-US" sz="2700" i="1" dirty="0" err="1" smtClean="0">
                <a:latin typeface="Times New Roman" pitchFamily="18" charset="0"/>
                <a:cs typeface="Times New Roman" pitchFamily="18" charset="0"/>
              </a:rPr>
              <a:t>knoweth</a:t>
            </a:r>
            <a:r>
              <a:rPr lang="en-US" sz="2700" i="1" dirty="0" smtClean="0">
                <a:latin typeface="Times New Roman" pitchFamily="18" charset="0"/>
                <a:cs typeface="Times New Roman" pitchFamily="18" charset="0"/>
              </a:rPr>
              <a:t> the things which we have written, and also that none other people </a:t>
            </a:r>
            <a:r>
              <a:rPr lang="en-US" sz="2700" i="1" dirty="0" err="1" smtClean="0">
                <a:latin typeface="Times New Roman" pitchFamily="18" charset="0"/>
                <a:cs typeface="Times New Roman" pitchFamily="18" charset="0"/>
              </a:rPr>
              <a:t>knoweth</a:t>
            </a:r>
            <a:r>
              <a:rPr lang="en-US" sz="2700" i="1" dirty="0" smtClean="0">
                <a:latin typeface="Times New Roman" pitchFamily="18" charset="0"/>
                <a:cs typeface="Times New Roman" pitchFamily="18" charset="0"/>
              </a:rPr>
              <a:t> our language.  And because that none other people </a:t>
            </a:r>
            <a:r>
              <a:rPr lang="en-US" sz="2700" i="1" dirty="0" err="1" smtClean="0">
                <a:latin typeface="Times New Roman" pitchFamily="18" charset="0"/>
                <a:cs typeface="Times New Roman" pitchFamily="18" charset="0"/>
              </a:rPr>
              <a:t>knoweth</a:t>
            </a:r>
            <a:r>
              <a:rPr lang="en-US" sz="2700" i="1" dirty="0" smtClean="0">
                <a:latin typeface="Times New Roman" pitchFamily="18" charset="0"/>
                <a:cs typeface="Times New Roman" pitchFamily="18" charset="0"/>
              </a:rPr>
              <a:t> our language, therefore He hath prepared means for the interpretation thereof</a:t>
            </a:r>
            <a:r>
              <a:rPr lang="en-US" sz="2700" b="1" dirty="0" smtClean="0">
                <a:latin typeface="Times New Roman" pitchFamily="18" charset="0"/>
                <a:cs typeface="Times New Roman" pitchFamily="18" charset="0"/>
              </a:rPr>
              <a:t>.”</a:t>
            </a:r>
            <a:endParaRPr lang="en-US" sz="2700" b="1" dirty="0">
              <a:latin typeface="Times New Roman" pitchFamily="18" charset="0"/>
              <a:cs typeface="Times New Roman" pitchFamily="18" charset="0"/>
            </a:endParaRPr>
          </a:p>
          <a:p>
            <a:pPr marL="1428750" lvl="2" indent="-514350">
              <a:buFont typeface="+mj-lt"/>
              <a:buAutoNum type="alphaLcPeriod"/>
            </a:pPr>
            <a:r>
              <a:rPr lang="en-US" sz="2700" b="1" dirty="0" smtClean="0">
                <a:latin typeface="Times New Roman" pitchFamily="18" charset="0"/>
                <a:cs typeface="Times New Roman" pitchFamily="18" charset="0"/>
              </a:rPr>
              <a:t>Yet, Smith had Professor Charles Anthon </a:t>
            </a:r>
            <a:r>
              <a:rPr lang="en-US" sz="2700" b="1" u="sng" dirty="0" smtClean="0">
                <a:latin typeface="Times New Roman" pitchFamily="18" charset="0"/>
                <a:cs typeface="Times New Roman" pitchFamily="18" charset="0"/>
              </a:rPr>
              <a:t>confirm the translation</a:t>
            </a:r>
          </a:p>
        </p:txBody>
      </p:sp>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066800" cy="1143000"/>
          </a:xfrm>
          <a:prstGeom prst="rect">
            <a:avLst/>
          </a:prstGeom>
        </p:spPr>
      </p:pic>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77200" y="-3495"/>
            <a:ext cx="1066800" cy="1146495"/>
          </a:xfrm>
          <a:prstGeom prst="rect">
            <a:avLst/>
          </a:prstGeom>
        </p:spPr>
      </p:pic>
    </p:spTree>
    <p:extLst>
      <p:ext uri="{BB962C8B-B14F-4D97-AF65-F5344CB8AC3E}">
        <p14:creationId xmlns:p14="http://schemas.microsoft.com/office/powerpoint/2010/main" val="31930585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ppt_w</p:attrName>
                                        </p:attrNameLst>
                                      </p:cBhvr>
                                      <p:tavLst>
                                        <p:tav tm="0">
                                          <p:val>
                                            <p:fltVal val="0"/>
                                          </p:val>
                                        </p:tav>
                                        <p:tav tm="100000">
                                          <p:val>
                                            <p:strVal val="#ppt_w"/>
                                          </p:val>
                                        </p:tav>
                                      </p:tavLst>
                                    </p:anim>
                                    <p:anim calcmode="lin" valueType="num">
                                      <p:cBhvr>
                                        <p:cTn id="8" dur="1000" fill="hold"/>
                                        <p:tgtEl>
                                          <p:spTgt spid="5"/>
                                        </p:tgtEl>
                                        <p:attrNameLst>
                                          <p:attrName>ppt_h</p:attrName>
                                        </p:attrNameLst>
                                      </p:cBhvr>
                                      <p:tavLst>
                                        <p:tav tm="0">
                                          <p:val>
                                            <p:fltVal val="0"/>
                                          </p:val>
                                        </p:tav>
                                        <p:tav tm="100000">
                                          <p:val>
                                            <p:strVal val="#ppt_h"/>
                                          </p:val>
                                        </p:tav>
                                      </p:tavLst>
                                    </p:anim>
                                    <p:anim calcmode="lin" valueType="num">
                                      <p:cBhvr>
                                        <p:cTn id="9" dur="1000" fill="hold"/>
                                        <p:tgtEl>
                                          <p:spTgt spid="5"/>
                                        </p:tgtEl>
                                        <p:attrNameLst>
                                          <p:attrName>style.rotation</p:attrName>
                                        </p:attrNameLst>
                                      </p:cBhvr>
                                      <p:tavLst>
                                        <p:tav tm="0">
                                          <p:val>
                                            <p:fltVal val="90"/>
                                          </p:val>
                                        </p:tav>
                                        <p:tav tm="100000">
                                          <p:val>
                                            <p:fltVal val="0"/>
                                          </p:val>
                                        </p:tav>
                                      </p:tavLst>
                                    </p:anim>
                                    <p:animEffect transition="in" filter="fade">
                                      <p:cBhvr>
                                        <p:cTn id="10"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a:ln>
            <a:solidFill>
              <a:schemeClr val="tx1"/>
            </a:solidFill>
          </a:ln>
        </p:spPr>
        <p:txBody>
          <a:bodyPr>
            <a:noAutofit/>
          </a:bodyPr>
          <a:lstStyle/>
          <a:p>
            <a:r>
              <a:rPr lang="en-US" sz="3900" b="1" dirty="0" smtClean="0">
                <a:latin typeface="Times New Roman" pitchFamily="18" charset="0"/>
                <a:cs typeface="Times New Roman" pitchFamily="18" charset="0"/>
              </a:rPr>
              <a:t>A study of </a:t>
            </a:r>
            <a:br>
              <a:rPr lang="en-US" sz="3900" b="1" dirty="0" smtClean="0">
                <a:latin typeface="Times New Roman" pitchFamily="18" charset="0"/>
                <a:cs typeface="Times New Roman" pitchFamily="18" charset="0"/>
              </a:rPr>
            </a:br>
            <a:r>
              <a:rPr lang="en-US" sz="3900" b="1" u="sng" dirty="0" smtClean="0">
                <a:latin typeface="Times New Roman" pitchFamily="18" charset="0"/>
                <a:cs typeface="Times New Roman" pitchFamily="18" charset="0"/>
              </a:rPr>
              <a:t>Mormonism</a:t>
            </a:r>
            <a:endParaRPr lang="en-US" sz="3900" b="1" dirty="0">
              <a:ln>
                <a:solidFill>
                  <a:schemeClr val="tx1"/>
                </a:solidFill>
              </a:ln>
              <a:solidFill>
                <a:srgbClr val="C00000"/>
              </a:solidFill>
              <a:latin typeface="Times New Roman" pitchFamily="18" charset="0"/>
              <a:cs typeface="Times New Roman" pitchFamily="18" charset="0"/>
            </a:endParaRPr>
          </a:p>
        </p:txBody>
      </p:sp>
      <p:sp>
        <p:nvSpPr>
          <p:cNvPr id="11" name="TextBox 10"/>
          <p:cNvSpPr txBox="1"/>
          <p:nvPr/>
        </p:nvSpPr>
        <p:spPr>
          <a:xfrm>
            <a:off x="-11186" y="1143000"/>
            <a:ext cx="7834196" cy="615553"/>
          </a:xfrm>
          <a:prstGeom prst="rect">
            <a:avLst/>
          </a:prstGeom>
          <a:noFill/>
        </p:spPr>
        <p:txBody>
          <a:bodyPr wrap="none" rtlCol="0">
            <a:spAutoFit/>
          </a:bodyPr>
          <a:lstStyle/>
          <a:p>
            <a:r>
              <a:rPr lang="en-US" sz="3400" b="1" dirty="0" smtClean="0">
                <a:latin typeface="Times New Roman" pitchFamily="18" charset="0"/>
                <a:cs typeface="Times New Roman" pitchFamily="18" charset="0"/>
              </a:rPr>
              <a:t>Why examine the claims of Mormonism?</a:t>
            </a:r>
            <a:endParaRPr lang="en-US" sz="3400" b="1" dirty="0">
              <a:latin typeface="Times New Roman" pitchFamily="18" charset="0"/>
              <a:cs typeface="Times New Roman" pitchFamily="18" charset="0"/>
            </a:endParaRPr>
          </a:p>
        </p:txBody>
      </p:sp>
      <p:sp>
        <p:nvSpPr>
          <p:cNvPr id="5" name="TextBox 4"/>
          <p:cNvSpPr txBox="1"/>
          <p:nvPr/>
        </p:nvSpPr>
        <p:spPr>
          <a:xfrm>
            <a:off x="0" y="1776729"/>
            <a:ext cx="9166371" cy="4555093"/>
          </a:xfrm>
          <a:prstGeom prst="rect">
            <a:avLst/>
          </a:prstGeom>
          <a:noFill/>
        </p:spPr>
        <p:txBody>
          <a:bodyPr wrap="square" rtlCol="0">
            <a:spAutoFit/>
          </a:bodyPr>
          <a:lstStyle/>
          <a:p>
            <a:r>
              <a:rPr lang="en-US" sz="2900" b="1" dirty="0" smtClean="0">
                <a:latin typeface="Times New Roman" pitchFamily="18" charset="0"/>
                <a:cs typeface="Times New Roman" pitchFamily="18" charset="0"/>
              </a:rPr>
              <a:t>Orson Pratt, apostle, speaking on the book of Mormon: “</a:t>
            </a:r>
            <a:r>
              <a:rPr lang="en-US" sz="2900" i="1" dirty="0" smtClean="0">
                <a:latin typeface="Times New Roman" pitchFamily="18" charset="0"/>
                <a:cs typeface="Times New Roman" pitchFamily="18" charset="0"/>
              </a:rPr>
              <a:t>If after rigid examination, it be found an imposition, it should be extensively published to the world as such; the evidences and arguments upon which the imposture was detected should be clearly and logically stated, that those who have been sincerely yet unfortunately deceived, may perceive the nature of the deception, and be reclaimed, and that those who continue to publish the delusion, may be exposed and silenced…by evidences adduced from Scripture and reason</a:t>
            </a:r>
            <a:r>
              <a:rPr lang="en-US" sz="2900" b="1" dirty="0" smtClean="0">
                <a:latin typeface="Times New Roman" pitchFamily="18" charset="0"/>
                <a:cs typeface="Times New Roman" pitchFamily="18" charset="0"/>
              </a:rPr>
              <a:t>”  (</a:t>
            </a:r>
            <a:r>
              <a:rPr lang="en-US" sz="2900" b="1" i="1" dirty="0" smtClean="0">
                <a:latin typeface="Times New Roman" pitchFamily="18" charset="0"/>
                <a:cs typeface="Times New Roman" pitchFamily="18" charset="0"/>
              </a:rPr>
              <a:t>Orson Pratt’s Works</a:t>
            </a:r>
            <a:r>
              <a:rPr lang="en-US" sz="2900" b="1" dirty="0" smtClean="0">
                <a:latin typeface="Times New Roman" pitchFamily="18" charset="0"/>
                <a:cs typeface="Times New Roman" pitchFamily="18" charset="0"/>
              </a:rPr>
              <a:t>.  1899 Edition, p.69).</a:t>
            </a:r>
            <a:endParaRPr lang="en-US" sz="2900" b="1" dirty="0">
              <a:latin typeface="Times New Roman" pitchFamily="18" charset="0"/>
              <a:cs typeface="Times New Roman" pitchFamily="18" charset="0"/>
            </a:endParaRPr>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066800" cy="1143000"/>
          </a:xfrm>
          <a:prstGeom prst="rect">
            <a:avLst/>
          </a:prstGeom>
        </p:spPr>
      </p:pic>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77200" y="-3495"/>
            <a:ext cx="1066800" cy="1146495"/>
          </a:xfrm>
          <a:prstGeom prst="rect">
            <a:avLst/>
          </a:prstGeom>
        </p:spPr>
      </p:pic>
    </p:spTree>
    <p:extLst>
      <p:ext uri="{BB962C8B-B14F-4D97-AF65-F5344CB8AC3E}">
        <p14:creationId xmlns:p14="http://schemas.microsoft.com/office/powerpoint/2010/main" val="38419944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p:cTn id="7" dur="1000" fill="hold"/>
                                        <p:tgtEl>
                                          <p:spTgt spid="11"/>
                                        </p:tgtEl>
                                        <p:attrNameLst>
                                          <p:attrName>ppt_w</p:attrName>
                                        </p:attrNameLst>
                                      </p:cBhvr>
                                      <p:tavLst>
                                        <p:tav tm="0">
                                          <p:val>
                                            <p:fltVal val="0"/>
                                          </p:val>
                                        </p:tav>
                                        <p:tav tm="100000">
                                          <p:val>
                                            <p:strVal val="#ppt_w"/>
                                          </p:val>
                                        </p:tav>
                                      </p:tavLst>
                                    </p:anim>
                                    <p:anim calcmode="lin" valueType="num">
                                      <p:cBhvr>
                                        <p:cTn id="8" dur="1000" fill="hold"/>
                                        <p:tgtEl>
                                          <p:spTgt spid="11"/>
                                        </p:tgtEl>
                                        <p:attrNameLst>
                                          <p:attrName>ppt_h</p:attrName>
                                        </p:attrNameLst>
                                      </p:cBhvr>
                                      <p:tavLst>
                                        <p:tav tm="0">
                                          <p:val>
                                            <p:fltVal val="0"/>
                                          </p:val>
                                        </p:tav>
                                        <p:tav tm="100000">
                                          <p:val>
                                            <p:strVal val="#ppt_h"/>
                                          </p:val>
                                        </p:tav>
                                      </p:tavLst>
                                    </p:anim>
                                    <p:anim calcmode="lin" valueType="num">
                                      <p:cBhvr>
                                        <p:cTn id="9" dur="1000" fill="hold"/>
                                        <p:tgtEl>
                                          <p:spTgt spid="11"/>
                                        </p:tgtEl>
                                        <p:attrNameLst>
                                          <p:attrName>style.rotation</p:attrName>
                                        </p:attrNameLst>
                                      </p:cBhvr>
                                      <p:tavLst>
                                        <p:tav tm="0">
                                          <p:val>
                                            <p:fltVal val="90"/>
                                          </p:val>
                                        </p:tav>
                                        <p:tav tm="100000">
                                          <p:val>
                                            <p:fltVal val="0"/>
                                          </p:val>
                                        </p:tav>
                                      </p:tavLst>
                                    </p:anim>
                                    <p:animEffect transition="in" filter="fade">
                                      <p:cBhvr>
                                        <p:cTn id="10" dur="1000"/>
                                        <p:tgtEl>
                                          <p:spTgt spid="11"/>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anim calcmode="lin" valueType="num">
                                      <p:cBhvr>
                                        <p:cTn id="15" dur="1000" fill="hold"/>
                                        <p:tgtEl>
                                          <p:spTgt spid="5"/>
                                        </p:tgtEl>
                                        <p:attrNameLst>
                                          <p:attrName>ppt_w</p:attrName>
                                        </p:attrNameLst>
                                      </p:cBhvr>
                                      <p:tavLst>
                                        <p:tav tm="0">
                                          <p:val>
                                            <p:fltVal val="0"/>
                                          </p:val>
                                        </p:tav>
                                        <p:tav tm="100000">
                                          <p:val>
                                            <p:strVal val="#ppt_w"/>
                                          </p:val>
                                        </p:tav>
                                      </p:tavLst>
                                    </p:anim>
                                    <p:anim calcmode="lin" valueType="num">
                                      <p:cBhvr>
                                        <p:cTn id="16" dur="1000" fill="hold"/>
                                        <p:tgtEl>
                                          <p:spTgt spid="5"/>
                                        </p:tgtEl>
                                        <p:attrNameLst>
                                          <p:attrName>ppt_h</p:attrName>
                                        </p:attrNameLst>
                                      </p:cBhvr>
                                      <p:tavLst>
                                        <p:tav tm="0">
                                          <p:val>
                                            <p:fltVal val="0"/>
                                          </p:val>
                                        </p:tav>
                                        <p:tav tm="100000">
                                          <p:val>
                                            <p:strVal val="#ppt_h"/>
                                          </p:val>
                                        </p:tav>
                                      </p:tavLst>
                                    </p:anim>
                                    <p:anim calcmode="lin" valueType="num">
                                      <p:cBhvr>
                                        <p:cTn id="17" dur="1000" fill="hold"/>
                                        <p:tgtEl>
                                          <p:spTgt spid="5"/>
                                        </p:tgtEl>
                                        <p:attrNameLst>
                                          <p:attrName>style.rotation</p:attrName>
                                        </p:attrNameLst>
                                      </p:cBhvr>
                                      <p:tavLst>
                                        <p:tav tm="0">
                                          <p:val>
                                            <p:fltVal val="90"/>
                                          </p:val>
                                        </p:tav>
                                        <p:tav tm="100000">
                                          <p:val>
                                            <p:fltVal val="0"/>
                                          </p:val>
                                        </p:tav>
                                      </p:tavLst>
                                    </p:anim>
                                    <p:animEffect transition="in" filter="fade">
                                      <p:cBhvr>
                                        <p:cTn id="18"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5"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0"/>
            <a:ext cx="7010400" cy="1143000"/>
          </a:xfrm>
          <a:ln>
            <a:solidFill>
              <a:schemeClr val="tx1"/>
            </a:solidFill>
          </a:ln>
        </p:spPr>
        <p:txBody>
          <a:bodyPr>
            <a:noAutofit/>
          </a:bodyPr>
          <a:lstStyle/>
          <a:p>
            <a:r>
              <a:rPr lang="en-US" sz="3900" b="1" dirty="0" smtClean="0">
                <a:latin typeface="Times New Roman" pitchFamily="18" charset="0"/>
                <a:cs typeface="Times New Roman" pitchFamily="18" charset="0"/>
              </a:rPr>
              <a:t>A study of </a:t>
            </a:r>
            <a:r>
              <a:rPr lang="en-US" sz="3900" b="1" u="sng" dirty="0" smtClean="0">
                <a:latin typeface="Times New Roman" pitchFamily="18" charset="0"/>
                <a:cs typeface="Times New Roman" pitchFamily="18" charset="0"/>
              </a:rPr>
              <a:t>Mormonism:</a:t>
            </a:r>
            <a:r>
              <a:rPr lang="en-US" sz="3900" b="1" dirty="0" smtClean="0">
                <a:latin typeface="Times New Roman" pitchFamily="18" charset="0"/>
                <a:cs typeface="Times New Roman" pitchFamily="18" charset="0"/>
              </a:rPr>
              <a:t> Issues with Smith’s writings</a:t>
            </a:r>
            <a:endParaRPr lang="en-US" sz="3900" b="1" dirty="0">
              <a:ln>
                <a:solidFill>
                  <a:schemeClr val="tx1"/>
                </a:solidFill>
              </a:ln>
              <a:solidFill>
                <a:srgbClr val="C00000"/>
              </a:solidFill>
              <a:latin typeface="Times New Roman" pitchFamily="18" charset="0"/>
              <a:cs typeface="Times New Roman" pitchFamily="18" charset="0"/>
            </a:endParaRPr>
          </a:p>
        </p:txBody>
      </p:sp>
      <p:sp>
        <p:nvSpPr>
          <p:cNvPr id="5" name="TextBox 4"/>
          <p:cNvSpPr txBox="1"/>
          <p:nvPr/>
        </p:nvSpPr>
        <p:spPr>
          <a:xfrm>
            <a:off x="0" y="1158041"/>
            <a:ext cx="9166371" cy="5866221"/>
          </a:xfrm>
          <a:prstGeom prst="rect">
            <a:avLst/>
          </a:prstGeom>
          <a:noFill/>
        </p:spPr>
        <p:txBody>
          <a:bodyPr wrap="square" rtlCol="0">
            <a:spAutoFit/>
          </a:bodyPr>
          <a:lstStyle/>
          <a:p>
            <a:pPr marL="514350" indent="-514350">
              <a:buFont typeface="+mj-lt"/>
              <a:buAutoNum type="alphaUcPeriod"/>
            </a:pPr>
            <a:r>
              <a:rPr lang="en-US" sz="2660" b="1" dirty="0" smtClean="0">
                <a:latin typeface="Times New Roman" pitchFamily="18" charset="0"/>
                <a:cs typeface="Times New Roman" pitchFamily="18" charset="0"/>
              </a:rPr>
              <a:t>Inconsistencies </a:t>
            </a:r>
          </a:p>
          <a:p>
            <a:pPr marL="971550" lvl="1" indent="-514350">
              <a:buFont typeface="+mj-lt"/>
              <a:buAutoNum type="arabicPeriod"/>
            </a:pPr>
            <a:r>
              <a:rPr lang="en-US" sz="2660" b="1" dirty="0" smtClean="0">
                <a:latin typeface="Times New Roman" pitchFamily="18" charset="0"/>
                <a:cs typeface="Times New Roman" pitchFamily="18" charset="0"/>
              </a:rPr>
              <a:t>Prof. Anthon reported that the translation was correct “more so” than any other he had seen translated.  However, in a private letter he wrote, “</a:t>
            </a:r>
            <a:r>
              <a:rPr lang="en-US" sz="2660" i="1" dirty="0" smtClean="0">
                <a:latin typeface="Times New Roman" pitchFamily="18" charset="0"/>
                <a:cs typeface="Times New Roman" pitchFamily="18" charset="0"/>
              </a:rPr>
              <a:t>A brief examination convinced me that it was a mere hoax, and a very clumsy one.  The characters were arranged in columns, like the Chinese mode of writing, and presented the most singular medley that I ever beheld.  Greek, Hebrew, and all sorts of letters, more or less distorted, were intermingled with sundry delineations of half moons, stars and other natural objects, and the whole ended in a rude representation of the Mexican Zodiac</a:t>
            </a:r>
            <a:r>
              <a:rPr lang="en-US" sz="2660" b="1" dirty="0" smtClean="0">
                <a:latin typeface="Times New Roman" pitchFamily="18" charset="0"/>
                <a:cs typeface="Times New Roman" pitchFamily="18" charset="0"/>
              </a:rPr>
              <a:t>.”  </a:t>
            </a:r>
            <a:r>
              <a:rPr lang="en-US" sz="2660" b="1" i="1" dirty="0" smtClean="0">
                <a:latin typeface="Times New Roman" pitchFamily="18" charset="0"/>
                <a:cs typeface="Times New Roman" pitchFamily="18" charset="0"/>
              </a:rPr>
              <a:t>Mormonism Exposed</a:t>
            </a:r>
            <a:r>
              <a:rPr lang="en-US" sz="2660" b="1" dirty="0" smtClean="0">
                <a:latin typeface="Times New Roman" pitchFamily="18" charset="0"/>
                <a:cs typeface="Times New Roman" pitchFamily="18" charset="0"/>
              </a:rPr>
              <a:t>, Hancock, pg.98; quoted from </a:t>
            </a:r>
            <a:r>
              <a:rPr lang="en-US" sz="2660" b="1" i="1" dirty="0" smtClean="0">
                <a:latin typeface="Times New Roman" pitchFamily="18" charset="0"/>
                <a:cs typeface="Times New Roman" pitchFamily="18" charset="0"/>
              </a:rPr>
              <a:t>Divine Authenticity</a:t>
            </a:r>
            <a:r>
              <a:rPr lang="en-US" sz="2660" b="1" dirty="0" smtClean="0">
                <a:latin typeface="Times New Roman" pitchFamily="18" charset="0"/>
                <a:cs typeface="Times New Roman" pitchFamily="18" charset="0"/>
              </a:rPr>
              <a:t>, Orson Pratt, pg. 295</a:t>
            </a:r>
            <a:endParaRPr lang="en-US" sz="2660" b="1" u="sng" dirty="0" smtClean="0">
              <a:latin typeface="Times New Roman" pitchFamily="18" charset="0"/>
              <a:cs typeface="Times New Roman" pitchFamily="18" charset="0"/>
            </a:endParaRPr>
          </a:p>
        </p:txBody>
      </p:sp>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066800" cy="1143000"/>
          </a:xfrm>
          <a:prstGeom prst="rect">
            <a:avLst/>
          </a:prstGeom>
        </p:spPr>
      </p:pic>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77200" y="-3495"/>
            <a:ext cx="1066800" cy="1146495"/>
          </a:xfrm>
          <a:prstGeom prst="rect">
            <a:avLst/>
          </a:prstGeom>
        </p:spPr>
      </p:pic>
    </p:spTree>
    <p:extLst>
      <p:ext uri="{BB962C8B-B14F-4D97-AF65-F5344CB8AC3E}">
        <p14:creationId xmlns:p14="http://schemas.microsoft.com/office/powerpoint/2010/main" val="140914436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0"/>
            <a:ext cx="7010400" cy="1143000"/>
          </a:xfrm>
          <a:ln>
            <a:solidFill>
              <a:schemeClr val="tx1"/>
            </a:solidFill>
          </a:ln>
        </p:spPr>
        <p:txBody>
          <a:bodyPr>
            <a:noAutofit/>
          </a:bodyPr>
          <a:lstStyle/>
          <a:p>
            <a:r>
              <a:rPr lang="en-US" sz="3900" b="1" dirty="0" smtClean="0">
                <a:latin typeface="Times New Roman" pitchFamily="18" charset="0"/>
                <a:cs typeface="Times New Roman" pitchFamily="18" charset="0"/>
              </a:rPr>
              <a:t>A study of </a:t>
            </a:r>
            <a:r>
              <a:rPr lang="en-US" sz="3900" b="1" u="sng" dirty="0" smtClean="0">
                <a:latin typeface="Times New Roman" pitchFamily="18" charset="0"/>
                <a:cs typeface="Times New Roman" pitchFamily="18" charset="0"/>
              </a:rPr>
              <a:t>Mormonism:</a:t>
            </a:r>
            <a:r>
              <a:rPr lang="en-US" sz="3900" b="1" dirty="0" smtClean="0">
                <a:latin typeface="Times New Roman" pitchFamily="18" charset="0"/>
                <a:cs typeface="Times New Roman" pitchFamily="18" charset="0"/>
              </a:rPr>
              <a:t> Issues with Smith’s writings</a:t>
            </a:r>
            <a:endParaRPr lang="en-US" sz="3900" b="1" dirty="0">
              <a:ln>
                <a:solidFill>
                  <a:schemeClr val="tx1"/>
                </a:solidFill>
              </a:ln>
              <a:solidFill>
                <a:srgbClr val="C00000"/>
              </a:solidFill>
              <a:latin typeface="Times New Roman" pitchFamily="18" charset="0"/>
              <a:cs typeface="Times New Roman" pitchFamily="18" charset="0"/>
            </a:endParaRPr>
          </a:p>
        </p:txBody>
      </p:sp>
      <p:sp>
        <p:nvSpPr>
          <p:cNvPr id="5" name="TextBox 4"/>
          <p:cNvSpPr txBox="1"/>
          <p:nvPr/>
        </p:nvSpPr>
        <p:spPr>
          <a:xfrm>
            <a:off x="0" y="1158041"/>
            <a:ext cx="9166371" cy="5823133"/>
          </a:xfrm>
          <a:prstGeom prst="rect">
            <a:avLst/>
          </a:prstGeom>
          <a:noFill/>
        </p:spPr>
        <p:txBody>
          <a:bodyPr wrap="square" rtlCol="0">
            <a:spAutoFit/>
          </a:bodyPr>
          <a:lstStyle/>
          <a:p>
            <a:pPr marL="514350" indent="-514350">
              <a:buFont typeface="+mj-lt"/>
              <a:buAutoNum type="alphaUcPeriod"/>
            </a:pPr>
            <a:r>
              <a:rPr lang="en-US" sz="2660" b="1" dirty="0" smtClean="0">
                <a:latin typeface="Times New Roman" pitchFamily="18" charset="0"/>
                <a:cs typeface="Times New Roman" pitchFamily="18" charset="0"/>
              </a:rPr>
              <a:t>Inconsistencies </a:t>
            </a:r>
          </a:p>
          <a:p>
            <a:pPr marL="971550" lvl="1" indent="-514350">
              <a:buFont typeface="+mj-lt"/>
              <a:buAutoNum type="arabicPeriod" startAt="2"/>
            </a:pPr>
            <a:r>
              <a:rPr lang="en-US" sz="2660" b="1" dirty="0" smtClean="0">
                <a:latin typeface="Times New Roman" pitchFamily="18" charset="0"/>
                <a:cs typeface="Times New Roman" pitchFamily="18" charset="0"/>
              </a:rPr>
              <a:t>At one point, the plates were taken away from Smith because he offended an angel, and was eventually given a “seer stone” to discern God’s word.</a:t>
            </a:r>
          </a:p>
          <a:p>
            <a:pPr marL="1428750" lvl="2" indent="-514350">
              <a:buFont typeface="+mj-lt"/>
              <a:buAutoNum type="alphaLcPeriod"/>
            </a:pPr>
            <a:r>
              <a:rPr lang="en-US" sz="2660" b="1" dirty="0" smtClean="0">
                <a:latin typeface="Times New Roman" pitchFamily="18" charset="0"/>
                <a:cs typeface="Times New Roman" pitchFamily="18" charset="0"/>
              </a:rPr>
              <a:t>“</a:t>
            </a:r>
            <a:r>
              <a:rPr lang="en-US" sz="2660" i="1" dirty="0" smtClean="0">
                <a:latin typeface="Times New Roman" pitchFamily="18" charset="0"/>
                <a:cs typeface="Times New Roman" pitchFamily="18" charset="0"/>
              </a:rPr>
              <a:t>The angel being in possession of the plates and spectacles, finally when Smith fully repented of his rash conduct, he was forgiven.  The plates, however, were not returned; but instead Smith was given by the angel a </a:t>
            </a:r>
            <a:r>
              <a:rPr lang="en-US" sz="2660" i="1" dirty="0" err="1" smtClean="0">
                <a:latin typeface="Times New Roman" pitchFamily="18" charset="0"/>
                <a:cs typeface="Times New Roman" pitchFamily="18" charset="0"/>
              </a:rPr>
              <a:t>Urim</a:t>
            </a:r>
            <a:r>
              <a:rPr lang="en-US" sz="2660" i="1" dirty="0" smtClean="0">
                <a:latin typeface="Times New Roman" pitchFamily="18" charset="0"/>
                <a:cs typeface="Times New Roman" pitchFamily="18" charset="0"/>
              </a:rPr>
              <a:t> and </a:t>
            </a:r>
            <a:r>
              <a:rPr lang="en-US" sz="2660" i="1" dirty="0" err="1" smtClean="0">
                <a:latin typeface="Times New Roman" pitchFamily="18" charset="0"/>
                <a:cs typeface="Times New Roman" pitchFamily="18" charset="0"/>
              </a:rPr>
              <a:t>Thummim</a:t>
            </a:r>
            <a:r>
              <a:rPr lang="en-US" sz="2660" i="1" dirty="0" smtClean="0">
                <a:latin typeface="Times New Roman" pitchFamily="18" charset="0"/>
                <a:cs typeface="Times New Roman" pitchFamily="18" charset="0"/>
              </a:rPr>
              <a:t> of another pattern…this seer stone he was instructed to place in his hat, and on covering his face with the hat the character and translation would appear on the stone.  This worked just as satisfactorily as the old method</a:t>
            </a:r>
            <a:r>
              <a:rPr lang="en-US" sz="2660" b="1" dirty="0" smtClean="0">
                <a:latin typeface="Times New Roman" pitchFamily="18" charset="0"/>
                <a:cs typeface="Times New Roman" pitchFamily="18" charset="0"/>
              </a:rPr>
              <a:t>…”  David </a:t>
            </a:r>
            <a:r>
              <a:rPr lang="en-US" sz="2660" b="1" dirty="0" err="1" smtClean="0">
                <a:latin typeface="Times New Roman" pitchFamily="18" charset="0"/>
                <a:cs typeface="Times New Roman" pitchFamily="18" charset="0"/>
              </a:rPr>
              <a:t>Whitmer</a:t>
            </a:r>
            <a:r>
              <a:rPr lang="en-US" sz="2660" b="1" dirty="0" smtClean="0">
                <a:latin typeface="Times New Roman" pitchFamily="18" charset="0"/>
                <a:cs typeface="Times New Roman" pitchFamily="18" charset="0"/>
              </a:rPr>
              <a:t>; </a:t>
            </a:r>
            <a:r>
              <a:rPr lang="en-US" sz="2660" b="1" i="1" dirty="0" smtClean="0">
                <a:latin typeface="Times New Roman" pitchFamily="18" charset="0"/>
                <a:cs typeface="Times New Roman" pitchFamily="18" charset="0"/>
              </a:rPr>
              <a:t>Mormonism Exposed</a:t>
            </a:r>
            <a:r>
              <a:rPr lang="en-US" sz="2660" b="1" dirty="0" smtClean="0">
                <a:latin typeface="Times New Roman" pitchFamily="18" charset="0"/>
                <a:cs typeface="Times New Roman" pitchFamily="18" charset="0"/>
              </a:rPr>
              <a:t>, Hancock, pg.104</a:t>
            </a:r>
          </a:p>
        </p:txBody>
      </p:sp>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066800" cy="1143000"/>
          </a:xfrm>
          <a:prstGeom prst="rect">
            <a:avLst/>
          </a:prstGeom>
        </p:spPr>
      </p:pic>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77200" y="-3495"/>
            <a:ext cx="1066800" cy="1146495"/>
          </a:xfrm>
          <a:prstGeom prst="rect">
            <a:avLst/>
          </a:prstGeom>
        </p:spPr>
      </p:pic>
    </p:spTree>
    <p:extLst>
      <p:ext uri="{BB962C8B-B14F-4D97-AF65-F5344CB8AC3E}">
        <p14:creationId xmlns:p14="http://schemas.microsoft.com/office/powerpoint/2010/main" val="323678340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0"/>
            <a:ext cx="7010400" cy="1143000"/>
          </a:xfrm>
          <a:ln>
            <a:solidFill>
              <a:schemeClr val="tx1"/>
            </a:solidFill>
          </a:ln>
        </p:spPr>
        <p:txBody>
          <a:bodyPr>
            <a:noAutofit/>
          </a:bodyPr>
          <a:lstStyle/>
          <a:p>
            <a:r>
              <a:rPr lang="en-US" sz="3900" b="1" dirty="0" smtClean="0">
                <a:latin typeface="Times New Roman" pitchFamily="18" charset="0"/>
                <a:cs typeface="Times New Roman" pitchFamily="18" charset="0"/>
              </a:rPr>
              <a:t>A study of </a:t>
            </a:r>
            <a:r>
              <a:rPr lang="en-US" sz="3900" b="1" u="sng" dirty="0" smtClean="0">
                <a:latin typeface="Times New Roman" pitchFamily="18" charset="0"/>
                <a:cs typeface="Times New Roman" pitchFamily="18" charset="0"/>
              </a:rPr>
              <a:t>Mormonism:</a:t>
            </a:r>
            <a:r>
              <a:rPr lang="en-US" sz="3900" b="1" dirty="0" smtClean="0">
                <a:latin typeface="Times New Roman" pitchFamily="18" charset="0"/>
                <a:cs typeface="Times New Roman" pitchFamily="18" charset="0"/>
              </a:rPr>
              <a:t> Issues with Smith’s writings</a:t>
            </a:r>
            <a:endParaRPr lang="en-US" sz="3900" b="1" dirty="0">
              <a:ln>
                <a:solidFill>
                  <a:schemeClr val="tx1"/>
                </a:solidFill>
              </a:ln>
              <a:solidFill>
                <a:srgbClr val="C00000"/>
              </a:solidFill>
              <a:latin typeface="Times New Roman" pitchFamily="18" charset="0"/>
              <a:cs typeface="Times New Roman" pitchFamily="18" charset="0"/>
            </a:endParaRPr>
          </a:p>
        </p:txBody>
      </p:sp>
      <p:sp>
        <p:nvSpPr>
          <p:cNvPr id="5" name="TextBox 4"/>
          <p:cNvSpPr txBox="1"/>
          <p:nvPr/>
        </p:nvSpPr>
        <p:spPr>
          <a:xfrm>
            <a:off x="0" y="1158041"/>
            <a:ext cx="9166371" cy="5632311"/>
          </a:xfrm>
          <a:prstGeom prst="rect">
            <a:avLst/>
          </a:prstGeom>
          <a:noFill/>
        </p:spPr>
        <p:txBody>
          <a:bodyPr wrap="square" rtlCol="0">
            <a:spAutoFit/>
          </a:bodyPr>
          <a:lstStyle/>
          <a:p>
            <a:pPr marL="514350" indent="-514350">
              <a:buFont typeface="+mj-lt"/>
              <a:buAutoNum type="alphaUcPeriod"/>
            </a:pPr>
            <a:r>
              <a:rPr lang="en-US" sz="3000" b="1" dirty="0" smtClean="0">
                <a:latin typeface="Times New Roman" pitchFamily="18" charset="0"/>
                <a:cs typeface="Times New Roman" pitchFamily="18" charset="0"/>
              </a:rPr>
              <a:t>Inconsistencies</a:t>
            </a:r>
          </a:p>
          <a:p>
            <a:pPr marL="971550" lvl="1" indent="-514350">
              <a:buFont typeface="+mj-lt"/>
              <a:buAutoNum type="arabicPeriod" startAt="3"/>
            </a:pPr>
            <a:r>
              <a:rPr lang="en-US" sz="3000" b="1" dirty="0" smtClean="0">
                <a:latin typeface="Times New Roman" pitchFamily="18" charset="0"/>
                <a:cs typeface="Times New Roman" pitchFamily="18" charset="0"/>
              </a:rPr>
              <a:t>All eleven “eye witness” testimonies, found at the beginning of the Book of Mormon, are suspect.  Three witnesses claimed to have seen the angel and the golden plates, yet all three were denounced and cast out of the church.  The eight that claimed to see and hold the plates, but not the angel, are also suspect.  Three of the eight denounced Mormonism and left on their own.  Three of the remaining five were members of Smith’s family.  </a:t>
            </a:r>
            <a:r>
              <a:rPr lang="en-US" sz="3000" b="1" i="1" dirty="0" smtClean="0">
                <a:latin typeface="Times New Roman" pitchFamily="18" charset="0"/>
                <a:cs typeface="Times New Roman" pitchFamily="18" charset="0"/>
              </a:rPr>
              <a:t>Did the Book of Mormon come from God?  </a:t>
            </a:r>
            <a:r>
              <a:rPr lang="en-US" sz="3000" b="1" dirty="0" smtClean="0">
                <a:latin typeface="Times New Roman" pitchFamily="18" charset="0"/>
                <a:cs typeface="Times New Roman" pitchFamily="18" charset="0"/>
              </a:rPr>
              <a:t>A.G. Hobbs, pg. 7</a:t>
            </a:r>
          </a:p>
        </p:txBody>
      </p:sp>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066800" cy="1143000"/>
          </a:xfrm>
          <a:prstGeom prst="rect">
            <a:avLst/>
          </a:prstGeom>
        </p:spPr>
      </p:pic>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77200" y="-3495"/>
            <a:ext cx="1066800" cy="1146495"/>
          </a:xfrm>
          <a:prstGeom prst="rect">
            <a:avLst/>
          </a:prstGeom>
        </p:spPr>
      </p:pic>
    </p:spTree>
    <p:extLst>
      <p:ext uri="{BB962C8B-B14F-4D97-AF65-F5344CB8AC3E}">
        <p14:creationId xmlns:p14="http://schemas.microsoft.com/office/powerpoint/2010/main" val="107176390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0"/>
            <a:ext cx="7010400" cy="1143000"/>
          </a:xfrm>
          <a:ln>
            <a:solidFill>
              <a:schemeClr val="tx1"/>
            </a:solidFill>
          </a:ln>
        </p:spPr>
        <p:txBody>
          <a:bodyPr>
            <a:noAutofit/>
          </a:bodyPr>
          <a:lstStyle/>
          <a:p>
            <a:r>
              <a:rPr lang="en-US" sz="3900" b="1" dirty="0" smtClean="0">
                <a:latin typeface="Times New Roman" pitchFamily="18" charset="0"/>
                <a:cs typeface="Times New Roman" pitchFamily="18" charset="0"/>
              </a:rPr>
              <a:t>A study of </a:t>
            </a:r>
            <a:r>
              <a:rPr lang="en-US" sz="3900" b="1" u="sng" dirty="0" smtClean="0">
                <a:latin typeface="Times New Roman" pitchFamily="18" charset="0"/>
                <a:cs typeface="Times New Roman" pitchFamily="18" charset="0"/>
              </a:rPr>
              <a:t>Mormonism:</a:t>
            </a:r>
            <a:r>
              <a:rPr lang="en-US" sz="3900" b="1" dirty="0" smtClean="0">
                <a:latin typeface="Times New Roman" pitchFamily="18" charset="0"/>
                <a:cs typeface="Times New Roman" pitchFamily="18" charset="0"/>
              </a:rPr>
              <a:t> Issues with Smith’s writings</a:t>
            </a:r>
            <a:endParaRPr lang="en-US" sz="3900" b="1" dirty="0">
              <a:ln>
                <a:solidFill>
                  <a:schemeClr val="tx1"/>
                </a:solidFill>
              </a:ln>
              <a:solidFill>
                <a:srgbClr val="C00000"/>
              </a:solidFill>
              <a:latin typeface="Times New Roman" pitchFamily="18" charset="0"/>
              <a:cs typeface="Times New Roman" pitchFamily="18" charset="0"/>
            </a:endParaRPr>
          </a:p>
        </p:txBody>
      </p:sp>
      <p:sp>
        <p:nvSpPr>
          <p:cNvPr id="5" name="TextBox 4"/>
          <p:cNvSpPr txBox="1"/>
          <p:nvPr/>
        </p:nvSpPr>
        <p:spPr>
          <a:xfrm>
            <a:off x="0" y="1158041"/>
            <a:ext cx="9166371" cy="4708981"/>
          </a:xfrm>
          <a:prstGeom prst="rect">
            <a:avLst/>
          </a:prstGeom>
          <a:noFill/>
        </p:spPr>
        <p:txBody>
          <a:bodyPr wrap="square" rtlCol="0">
            <a:spAutoFit/>
          </a:bodyPr>
          <a:lstStyle/>
          <a:p>
            <a:pPr marL="514350" indent="-514350">
              <a:buFont typeface="+mj-lt"/>
              <a:buAutoNum type="alphaUcPeriod"/>
            </a:pPr>
            <a:r>
              <a:rPr lang="en-US" sz="3000" b="1" dirty="0" smtClean="0">
                <a:latin typeface="Times New Roman" pitchFamily="18" charset="0"/>
                <a:cs typeface="Times New Roman" pitchFamily="18" charset="0"/>
              </a:rPr>
              <a:t>Inconsistencies</a:t>
            </a:r>
          </a:p>
          <a:p>
            <a:pPr marL="971550" lvl="1" indent="-514350">
              <a:buFont typeface="+mj-lt"/>
              <a:buAutoNum type="arabicPeriod" startAt="4"/>
            </a:pPr>
            <a:r>
              <a:rPr lang="en-US" sz="3000" b="1" dirty="0" smtClean="0">
                <a:latin typeface="Times New Roman" pitchFamily="18" charset="0"/>
                <a:cs typeface="Times New Roman" pitchFamily="18" charset="0"/>
              </a:rPr>
              <a:t>The Book of Mormon claims to have been initially written in the years covering 600 BC-400 AD, yet it quotes verbatim many verses from the KJV of the Bible, which was not published until 1611 AD.  (i.e. 3 Nephi 12-14, Matt. 5-7)  Also there are references to “masonry”, “republican government”, “infant baptism”, the “compass”, and the use of the abbreviation “etc.” hundred of years before these were ever known</a:t>
            </a:r>
          </a:p>
        </p:txBody>
      </p:sp>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066800" cy="1143000"/>
          </a:xfrm>
          <a:prstGeom prst="rect">
            <a:avLst/>
          </a:prstGeom>
        </p:spPr>
      </p:pic>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77200" y="-3495"/>
            <a:ext cx="1066800" cy="1146495"/>
          </a:xfrm>
          <a:prstGeom prst="rect">
            <a:avLst/>
          </a:prstGeom>
        </p:spPr>
      </p:pic>
    </p:spTree>
    <p:extLst>
      <p:ext uri="{BB962C8B-B14F-4D97-AF65-F5344CB8AC3E}">
        <p14:creationId xmlns:p14="http://schemas.microsoft.com/office/powerpoint/2010/main" val="150375097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0"/>
            <a:ext cx="7010400" cy="1143000"/>
          </a:xfrm>
          <a:ln>
            <a:solidFill>
              <a:schemeClr val="tx1"/>
            </a:solidFill>
          </a:ln>
        </p:spPr>
        <p:txBody>
          <a:bodyPr>
            <a:noAutofit/>
          </a:bodyPr>
          <a:lstStyle/>
          <a:p>
            <a:r>
              <a:rPr lang="en-US" sz="3900" b="1" dirty="0" smtClean="0">
                <a:latin typeface="Times New Roman" pitchFamily="18" charset="0"/>
                <a:cs typeface="Times New Roman" pitchFamily="18" charset="0"/>
              </a:rPr>
              <a:t>A study of </a:t>
            </a:r>
            <a:r>
              <a:rPr lang="en-US" sz="3900" b="1" u="sng" dirty="0" smtClean="0">
                <a:latin typeface="Times New Roman" pitchFamily="18" charset="0"/>
                <a:cs typeface="Times New Roman" pitchFamily="18" charset="0"/>
              </a:rPr>
              <a:t>Mormonism:</a:t>
            </a:r>
            <a:r>
              <a:rPr lang="en-US" sz="3900" b="1" dirty="0" smtClean="0">
                <a:latin typeface="Times New Roman" pitchFamily="18" charset="0"/>
                <a:cs typeface="Times New Roman" pitchFamily="18" charset="0"/>
              </a:rPr>
              <a:t> Issues with Smith’s writings</a:t>
            </a:r>
            <a:endParaRPr lang="en-US" sz="3900" b="1" dirty="0">
              <a:ln>
                <a:solidFill>
                  <a:schemeClr val="tx1"/>
                </a:solidFill>
              </a:ln>
              <a:solidFill>
                <a:srgbClr val="C00000"/>
              </a:solidFill>
              <a:latin typeface="Times New Roman" pitchFamily="18" charset="0"/>
              <a:cs typeface="Times New Roman" pitchFamily="18" charset="0"/>
            </a:endParaRPr>
          </a:p>
        </p:txBody>
      </p:sp>
      <p:sp>
        <p:nvSpPr>
          <p:cNvPr id="5" name="TextBox 4"/>
          <p:cNvSpPr txBox="1"/>
          <p:nvPr/>
        </p:nvSpPr>
        <p:spPr>
          <a:xfrm>
            <a:off x="0" y="1158041"/>
            <a:ext cx="9166371" cy="4708981"/>
          </a:xfrm>
          <a:prstGeom prst="rect">
            <a:avLst/>
          </a:prstGeom>
          <a:noFill/>
        </p:spPr>
        <p:txBody>
          <a:bodyPr wrap="square" rtlCol="0">
            <a:spAutoFit/>
          </a:bodyPr>
          <a:lstStyle/>
          <a:p>
            <a:pPr marL="514350" indent="-514350">
              <a:buFont typeface="+mj-lt"/>
              <a:buAutoNum type="alphaUcPeriod"/>
            </a:pPr>
            <a:r>
              <a:rPr lang="en-US" sz="3000" b="1" dirty="0" smtClean="0">
                <a:latin typeface="Times New Roman" pitchFamily="18" charset="0"/>
                <a:cs typeface="Times New Roman" pitchFamily="18" charset="0"/>
              </a:rPr>
              <a:t>Inconsistencies</a:t>
            </a:r>
          </a:p>
          <a:p>
            <a:pPr marL="971550" lvl="1" indent="-514350">
              <a:buFont typeface="+mj-lt"/>
              <a:buAutoNum type="arabicPeriod" startAt="4"/>
            </a:pPr>
            <a:r>
              <a:rPr lang="en-US" sz="3000" b="1" dirty="0" smtClean="0">
                <a:latin typeface="Times New Roman" pitchFamily="18" charset="0"/>
                <a:cs typeface="Times New Roman" pitchFamily="18" charset="0"/>
              </a:rPr>
              <a:t>“</a:t>
            </a:r>
            <a:r>
              <a:rPr lang="en-US" sz="3000" i="1" dirty="0" smtClean="0">
                <a:latin typeface="Times New Roman" pitchFamily="18" charset="0"/>
                <a:cs typeface="Times New Roman" pitchFamily="18" charset="0"/>
              </a:rPr>
              <a:t>This one fact that over 5,000 corrections have been made in grammar, compositions, thought and teaching in the Book of Mormon, explodes the idea that it was written by inspired men and translated by inspiration.  Couple with this the fact that after all this revision the book still remains a monstrosity in its errors, and the claim of inspiration in writing and translating is transcendent blasphemy</a:t>
            </a:r>
            <a:r>
              <a:rPr lang="en-US" sz="3000" b="1" dirty="0" smtClean="0">
                <a:latin typeface="Times New Roman" pitchFamily="18" charset="0"/>
                <a:cs typeface="Times New Roman" pitchFamily="18" charset="0"/>
              </a:rPr>
              <a:t>.”  (Braden-Kelly Debate, pg.184)</a:t>
            </a:r>
          </a:p>
        </p:txBody>
      </p:sp>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066800" cy="1143000"/>
          </a:xfrm>
          <a:prstGeom prst="rect">
            <a:avLst/>
          </a:prstGeom>
        </p:spPr>
      </p:pic>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77200" y="-3495"/>
            <a:ext cx="1066800" cy="1146495"/>
          </a:xfrm>
          <a:prstGeom prst="rect">
            <a:avLst/>
          </a:prstGeom>
        </p:spPr>
      </p:pic>
    </p:spTree>
    <p:extLst>
      <p:ext uri="{BB962C8B-B14F-4D97-AF65-F5344CB8AC3E}">
        <p14:creationId xmlns:p14="http://schemas.microsoft.com/office/powerpoint/2010/main" val="374217259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0"/>
            <a:ext cx="7010400" cy="1143000"/>
          </a:xfrm>
          <a:ln>
            <a:solidFill>
              <a:schemeClr val="tx1"/>
            </a:solidFill>
          </a:ln>
        </p:spPr>
        <p:txBody>
          <a:bodyPr>
            <a:noAutofit/>
          </a:bodyPr>
          <a:lstStyle/>
          <a:p>
            <a:r>
              <a:rPr lang="en-US" sz="3900" b="1" dirty="0" smtClean="0">
                <a:latin typeface="Times New Roman" pitchFamily="18" charset="0"/>
                <a:cs typeface="Times New Roman" pitchFamily="18" charset="0"/>
              </a:rPr>
              <a:t>A study of </a:t>
            </a:r>
            <a:r>
              <a:rPr lang="en-US" sz="3900" b="1" u="sng" dirty="0" smtClean="0">
                <a:latin typeface="Times New Roman" pitchFamily="18" charset="0"/>
                <a:cs typeface="Times New Roman" pitchFamily="18" charset="0"/>
              </a:rPr>
              <a:t>Mormonism:</a:t>
            </a:r>
            <a:r>
              <a:rPr lang="en-US" sz="3900" b="1" dirty="0" smtClean="0">
                <a:latin typeface="Times New Roman" pitchFamily="18" charset="0"/>
                <a:cs typeface="Times New Roman" pitchFamily="18" charset="0"/>
              </a:rPr>
              <a:t> Issues with Smith’s writings</a:t>
            </a:r>
            <a:endParaRPr lang="en-US" sz="3900" b="1" dirty="0">
              <a:ln>
                <a:solidFill>
                  <a:schemeClr val="tx1"/>
                </a:solidFill>
              </a:ln>
              <a:solidFill>
                <a:srgbClr val="C00000"/>
              </a:solidFill>
              <a:latin typeface="Times New Roman" pitchFamily="18" charset="0"/>
              <a:cs typeface="Times New Roman" pitchFamily="18" charset="0"/>
            </a:endParaRPr>
          </a:p>
        </p:txBody>
      </p:sp>
      <p:sp>
        <p:nvSpPr>
          <p:cNvPr id="5" name="TextBox 4"/>
          <p:cNvSpPr txBox="1"/>
          <p:nvPr/>
        </p:nvSpPr>
        <p:spPr>
          <a:xfrm>
            <a:off x="0" y="1158041"/>
            <a:ext cx="9166371" cy="5426101"/>
          </a:xfrm>
          <a:prstGeom prst="rect">
            <a:avLst/>
          </a:prstGeom>
          <a:noFill/>
        </p:spPr>
        <p:txBody>
          <a:bodyPr wrap="square" rtlCol="0">
            <a:spAutoFit/>
          </a:bodyPr>
          <a:lstStyle/>
          <a:p>
            <a:pPr marL="514350" indent="-514350">
              <a:buFont typeface="+mj-lt"/>
              <a:buAutoNum type="alphaUcPeriod"/>
            </a:pPr>
            <a:r>
              <a:rPr lang="en-US" sz="3200" b="1" dirty="0" smtClean="0">
                <a:latin typeface="Times New Roman" pitchFamily="18" charset="0"/>
                <a:cs typeface="Times New Roman" pitchFamily="18" charset="0"/>
              </a:rPr>
              <a:t>Inconsistencies</a:t>
            </a:r>
          </a:p>
          <a:p>
            <a:pPr marL="971550" lvl="1" indent="-514350">
              <a:buFont typeface="+mj-lt"/>
              <a:buAutoNum type="arabicPeriod" startAt="5"/>
            </a:pPr>
            <a:r>
              <a:rPr lang="en-US" sz="3200" b="1" dirty="0" smtClean="0">
                <a:latin typeface="Times New Roman" pitchFamily="18" charset="0"/>
                <a:cs typeface="Times New Roman" pitchFamily="18" charset="0"/>
              </a:rPr>
              <a:t>Absurdities abound.  Consider:</a:t>
            </a:r>
          </a:p>
          <a:p>
            <a:pPr marL="1428750" lvl="2" indent="-514350">
              <a:buFont typeface="+mj-lt"/>
              <a:buAutoNum type="alphaLcPeriod"/>
            </a:pPr>
            <a:r>
              <a:rPr lang="en-US" sz="3200" b="1" dirty="0" smtClean="0">
                <a:latin typeface="Times New Roman" pitchFamily="18" charset="0"/>
                <a:cs typeface="Times New Roman" pitchFamily="18" charset="0"/>
              </a:rPr>
              <a:t>God commanded boats with holes in the bottom and the top to be built, Ether 2:17-20, 1:43-53</a:t>
            </a:r>
          </a:p>
          <a:p>
            <a:pPr marL="1428750" lvl="2" indent="-514350">
              <a:buFont typeface="+mj-lt"/>
              <a:buAutoNum type="alphaLcPeriod"/>
            </a:pPr>
            <a:r>
              <a:rPr lang="en-US" sz="3200" b="1" dirty="0" smtClean="0">
                <a:latin typeface="Times New Roman" pitchFamily="18" charset="0"/>
                <a:cs typeface="Times New Roman" pitchFamily="18" charset="0"/>
              </a:rPr>
              <a:t>The Lord was overpowered by man, Jared, Ether 12:21, 5:21</a:t>
            </a:r>
          </a:p>
          <a:p>
            <a:pPr marL="1428750" lvl="2" indent="-514350">
              <a:buFont typeface="+mj-lt"/>
              <a:buAutoNum type="alphaLcPeriod"/>
            </a:pPr>
            <a:r>
              <a:rPr lang="en-US" sz="3200" b="1" dirty="0" smtClean="0">
                <a:latin typeface="Times New Roman" pitchFamily="18" charset="0"/>
                <a:cs typeface="Times New Roman" pitchFamily="18" charset="0"/>
              </a:rPr>
              <a:t>Three disciples, and the apostle John, have been alive for more than 2,000 years, 3 Nephi 28:7, Ether 5:17</a:t>
            </a:r>
          </a:p>
          <a:p>
            <a:pPr marL="1428750" lvl="2" indent="-514350">
              <a:buFont typeface="+mj-lt"/>
              <a:buAutoNum type="alphaLcPeriod"/>
            </a:pPr>
            <a:endParaRPr lang="en-US" sz="2660" b="1" dirty="0" smtClean="0">
              <a:latin typeface="Times New Roman" pitchFamily="18" charset="0"/>
              <a:cs typeface="Times New Roman" pitchFamily="18" charset="0"/>
            </a:endParaRPr>
          </a:p>
        </p:txBody>
      </p:sp>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066800" cy="1143000"/>
          </a:xfrm>
          <a:prstGeom prst="rect">
            <a:avLst/>
          </a:prstGeom>
        </p:spPr>
      </p:pic>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77200" y="-3495"/>
            <a:ext cx="1066800" cy="1146495"/>
          </a:xfrm>
          <a:prstGeom prst="rect">
            <a:avLst/>
          </a:prstGeom>
        </p:spPr>
      </p:pic>
    </p:spTree>
    <p:extLst>
      <p:ext uri="{BB962C8B-B14F-4D97-AF65-F5344CB8AC3E}">
        <p14:creationId xmlns:p14="http://schemas.microsoft.com/office/powerpoint/2010/main" val="420507961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0"/>
            <a:ext cx="7010400" cy="1143000"/>
          </a:xfrm>
          <a:ln>
            <a:solidFill>
              <a:schemeClr val="tx1"/>
            </a:solidFill>
          </a:ln>
        </p:spPr>
        <p:txBody>
          <a:bodyPr>
            <a:noAutofit/>
          </a:bodyPr>
          <a:lstStyle/>
          <a:p>
            <a:r>
              <a:rPr lang="en-US" sz="3900" b="1" dirty="0" smtClean="0">
                <a:latin typeface="Times New Roman" pitchFamily="18" charset="0"/>
                <a:cs typeface="Times New Roman" pitchFamily="18" charset="0"/>
              </a:rPr>
              <a:t>A study of </a:t>
            </a:r>
            <a:r>
              <a:rPr lang="en-US" sz="3900" b="1" u="sng" dirty="0" smtClean="0">
                <a:latin typeface="Times New Roman" pitchFamily="18" charset="0"/>
                <a:cs typeface="Times New Roman" pitchFamily="18" charset="0"/>
              </a:rPr>
              <a:t>Mormonism:</a:t>
            </a:r>
            <a:r>
              <a:rPr lang="en-US" sz="3900" b="1" dirty="0" smtClean="0">
                <a:latin typeface="Times New Roman" pitchFamily="18" charset="0"/>
                <a:cs typeface="Times New Roman" pitchFamily="18" charset="0"/>
              </a:rPr>
              <a:t> Issues with Smith’s writings</a:t>
            </a:r>
            <a:endParaRPr lang="en-US" sz="3900" b="1" dirty="0">
              <a:ln>
                <a:solidFill>
                  <a:schemeClr val="tx1"/>
                </a:solidFill>
              </a:ln>
              <a:solidFill>
                <a:srgbClr val="C00000"/>
              </a:solidFill>
              <a:latin typeface="Times New Roman" pitchFamily="18" charset="0"/>
              <a:cs typeface="Times New Roman" pitchFamily="18" charset="0"/>
            </a:endParaRPr>
          </a:p>
        </p:txBody>
      </p:sp>
      <p:sp>
        <p:nvSpPr>
          <p:cNvPr id="5" name="TextBox 4"/>
          <p:cNvSpPr txBox="1"/>
          <p:nvPr/>
        </p:nvSpPr>
        <p:spPr>
          <a:xfrm>
            <a:off x="0" y="1158041"/>
            <a:ext cx="9166371" cy="5918543"/>
          </a:xfrm>
          <a:prstGeom prst="rect">
            <a:avLst/>
          </a:prstGeom>
          <a:noFill/>
        </p:spPr>
        <p:txBody>
          <a:bodyPr wrap="square" rtlCol="0">
            <a:spAutoFit/>
          </a:bodyPr>
          <a:lstStyle/>
          <a:p>
            <a:pPr marL="514350" indent="-514350">
              <a:buFont typeface="+mj-lt"/>
              <a:buAutoNum type="alphaUcPeriod"/>
            </a:pPr>
            <a:r>
              <a:rPr lang="en-US" sz="3200" b="1" dirty="0" smtClean="0">
                <a:latin typeface="Times New Roman" pitchFamily="18" charset="0"/>
                <a:cs typeface="Times New Roman" pitchFamily="18" charset="0"/>
              </a:rPr>
              <a:t>Inconsistencies</a:t>
            </a:r>
          </a:p>
          <a:p>
            <a:pPr marL="971550" lvl="1" indent="-514350">
              <a:buFont typeface="+mj-lt"/>
              <a:buAutoNum type="arabicPeriod" startAt="5"/>
            </a:pPr>
            <a:r>
              <a:rPr lang="en-US" sz="3200" b="1" dirty="0" smtClean="0">
                <a:latin typeface="Times New Roman" pitchFamily="18" charset="0"/>
                <a:cs typeface="Times New Roman" pitchFamily="18" charset="0"/>
              </a:rPr>
              <a:t>Absurdities abound.  Consider:</a:t>
            </a:r>
          </a:p>
          <a:p>
            <a:pPr marL="1428750" lvl="2" indent="-514350">
              <a:buFont typeface="+mj-lt"/>
              <a:buAutoNum type="alphaLcPeriod"/>
            </a:pPr>
            <a:r>
              <a:rPr lang="en-US" sz="3200" b="1" dirty="0" smtClean="0">
                <a:latin typeface="Times New Roman" pitchFamily="18" charset="0"/>
                <a:cs typeface="Times New Roman" pitchFamily="18" charset="0"/>
              </a:rPr>
              <a:t>Some writers acknowledge imperfections and lack of divine inspiration.</a:t>
            </a:r>
          </a:p>
          <a:p>
            <a:pPr marL="1943100" lvl="3" indent="-571500">
              <a:buFont typeface="+mj-lt"/>
              <a:buAutoNum type="romanLcPeriod"/>
            </a:pPr>
            <a:r>
              <a:rPr lang="en-US" sz="3200" b="1" dirty="0" smtClean="0">
                <a:latin typeface="Times New Roman" pitchFamily="18" charset="0"/>
                <a:cs typeface="Times New Roman" pitchFamily="18" charset="0"/>
              </a:rPr>
              <a:t>1 Nephi 1:2-3, “</a:t>
            </a:r>
            <a:r>
              <a:rPr lang="en-US" sz="3200" i="1" dirty="0" smtClean="0">
                <a:latin typeface="Times New Roman" pitchFamily="18" charset="0"/>
                <a:cs typeface="Times New Roman" pitchFamily="18" charset="0"/>
              </a:rPr>
              <a:t>Yea, I make a record in the language of my father, which consists of the learning of the Jews and the language of the Egyptians.  And I know that the record which I make is true; and I make it with mine own hand; and I make it according to my knowledge</a:t>
            </a:r>
            <a:r>
              <a:rPr lang="en-US" sz="3200" b="1" dirty="0" smtClean="0">
                <a:latin typeface="Times New Roman" pitchFamily="18" charset="0"/>
                <a:cs typeface="Times New Roman" pitchFamily="18" charset="0"/>
              </a:rPr>
              <a:t>.”</a:t>
            </a:r>
          </a:p>
          <a:p>
            <a:pPr lvl="2"/>
            <a:endParaRPr lang="en-US" sz="2660" b="1" dirty="0" smtClean="0">
              <a:latin typeface="Times New Roman" pitchFamily="18" charset="0"/>
              <a:cs typeface="Times New Roman" pitchFamily="18" charset="0"/>
            </a:endParaRPr>
          </a:p>
        </p:txBody>
      </p:sp>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066800" cy="1143000"/>
          </a:xfrm>
          <a:prstGeom prst="rect">
            <a:avLst/>
          </a:prstGeom>
        </p:spPr>
      </p:pic>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77200" y="-3495"/>
            <a:ext cx="1066800" cy="1146495"/>
          </a:xfrm>
          <a:prstGeom prst="rect">
            <a:avLst/>
          </a:prstGeom>
        </p:spPr>
      </p:pic>
    </p:spTree>
    <p:extLst>
      <p:ext uri="{BB962C8B-B14F-4D97-AF65-F5344CB8AC3E}">
        <p14:creationId xmlns:p14="http://schemas.microsoft.com/office/powerpoint/2010/main" val="315793378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0"/>
            <a:ext cx="7010400" cy="1143000"/>
          </a:xfrm>
          <a:ln>
            <a:solidFill>
              <a:schemeClr val="tx1"/>
            </a:solidFill>
          </a:ln>
        </p:spPr>
        <p:txBody>
          <a:bodyPr>
            <a:noAutofit/>
          </a:bodyPr>
          <a:lstStyle/>
          <a:p>
            <a:r>
              <a:rPr lang="en-US" sz="3900" b="1" dirty="0" smtClean="0">
                <a:latin typeface="Times New Roman" pitchFamily="18" charset="0"/>
                <a:cs typeface="Times New Roman" pitchFamily="18" charset="0"/>
              </a:rPr>
              <a:t>A study of </a:t>
            </a:r>
            <a:r>
              <a:rPr lang="en-US" sz="3900" b="1" u="sng" dirty="0" smtClean="0">
                <a:latin typeface="Times New Roman" pitchFamily="18" charset="0"/>
                <a:cs typeface="Times New Roman" pitchFamily="18" charset="0"/>
              </a:rPr>
              <a:t>Mormonism:</a:t>
            </a:r>
            <a:r>
              <a:rPr lang="en-US" sz="3900" b="1" dirty="0" smtClean="0">
                <a:latin typeface="Times New Roman" pitchFamily="18" charset="0"/>
                <a:cs typeface="Times New Roman" pitchFamily="18" charset="0"/>
              </a:rPr>
              <a:t> Issues with Smith’s writings</a:t>
            </a:r>
            <a:endParaRPr lang="en-US" sz="3900" b="1" dirty="0">
              <a:ln>
                <a:solidFill>
                  <a:schemeClr val="tx1"/>
                </a:solidFill>
              </a:ln>
              <a:solidFill>
                <a:srgbClr val="C00000"/>
              </a:solidFill>
              <a:latin typeface="Times New Roman" pitchFamily="18" charset="0"/>
              <a:cs typeface="Times New Roman" pitchFamily="18" charset="0"/>
            </a:endParaRPr>
          </a:p>
        </p:txBody>
      </p:sp>
      <p:sp>
        <p:nvSpPr>
          <p:cNvPr id="5" name="TextBox 4"/>
          <p:cNvSpPr txBox="1"/>
          <p:nvPr/>
        </p:nvSpPr>
        <p:spPr>
          <a:xfrm>
            <a:off x="0" y="1158041"/>
            <a:ext cx="9166371" cy="5749266"/>
          </a:xfrm>
          <a:prstGeom prst="rect">
            <a:avLst/>
          </a:prstGeom>
          <a:noFill/>
        </p:spPr>
        <p:txBody>
          <a:bodyPr wrap="square" rtlCol="0">
            <a:spAutoFit/>
          </a:bodyPr>
          <a:lstStyle/>
          <a:p>
            <a:pPr marL="514350" indent="-514350">
              <a:buFont typeface="+mj-lt"/>
              <a:buAutoNum type="alphaUcPeriod"/>
            </a:pPr>
            <a:r>
              <a:rPr lang="en-US" sz="3100" b="1" dirty="0" smtClean="0">
                <a:latin typeface="Times New Roman" pitchFamily="18" charset="0"/>
                <a:cs typeface="Times New Roman" pitchFamily="18" charset="0"/>
              </a:rPr>
              <a:t>Inconsistencies</a:t>
            </a:r>
          </a:p>
          <a:p>
            <a:pPr marL="971550" lvl="1" indent="-514350">
              <a:buFont typeface="+mj-lt"/>
              <a:buAutoNum type="arabicPeriod" startAt="5"/>
            </a:pPr>
            <a:r>
              <a:rPr lang="en-US" sz="3100" b="1" dirty="0" smtClean="0">
                <a:latin typeface="Times New Roman" pitchFamily="18" charset="0"/>
                <a:cs typeface="Times New Roman" pitchFamily="18" charset="0"/>
              </a:rPr>
              <a:t>Absurdities abound.  Consider:</a:t>
            </a:r>
          </a:p>
          <a:p>
            <a:pPr marL="1428750" lvl="2" indent="-514350">
              <a:buFont typeface="+mj-lt"/>
              <a:buAutoNum type="alphaLcPeriod"/>
            </a:pPr>
            <a:r>
              <a:rPr lang="en-US" sz="3100" b="1" dirty="0" smtClean="0">
                <a:latin typeface="Times New Roman" pitchFamily="18" charset="0"/>
                <a:cs typeface="Times New Roman" pitchFamily="18" charset="0"/>
              </a:rPr>
              <a:t>Some writers acknowledge imperfections and lack of divine inspiration.</a:t>
            </a:r>
          </a:p>
          <a:p>
            <a:pPr marL="1943100" lvl="3" indent="-571500">
              <a:buFont typeface="+mj-lt"/>
              <a:buAutoNum type="romanLcPeriod" startAt="2"/>
            </a:pPr>
            <a:r>
              <a:rPr lang="en-US" sz="3100" b="1" dirty="0" smtClean="0">
                <a:latin typeface="Times New Roman" pitchFamily="18" charset="0"/>
                <a:cs typeface="Times New Roman" pitchFamily="18" charset="0"/>
              </a:rPr>
              <a:t>1 Nephi 19:6, “</a:t>
            </a:r>
            <a:r>
              <a:rPr lang="en-US" sz="3100" i="1" dirty="0" smtClean="0">
                <a:latin typeface="Times New Roman" pitchFamily="18" charset="0"/>
                <a:cs typeface="Times New Roman" pitchFamily="18" charset="0"/>
              </a:rPr>
              <a:t>Nevertheless, I do not write anything upon plates save it be that I think it be sacred.  And now, if I do err, even did they err of old; not that I would excuse myself because of other men, but because of the weakness which is in me, according to the flesh, I would excuse myself</a:t>
            </a:r>
            <a:r>
              <a:rPr lang="en-US" sz="3100" b="1" dirty="0" smtClean="0">
                <a:latin typeface="Times New Roman" pitchFamily="18" charset="0"/>
                <a:cs typeface="Times New Roman" pitchFamily="18" charset="0"/>
              </a:rPr>
              <a:t>.”</a:t>
            </a:r>
          </a:p>
          <a:p>
            <a:pPr marL="1428750" lvl="2" indent="-514350">
              <a:buFont typeface="+mj-lt"/>
              <a:buAutoNum type="alphaLcPeriod"/>
            </a:pPr>
            <a:endParaRPr lang="en-US" sz="2660" b="1" dirty="0" smtClean="0">
              <a:latin typeface="Times New Roman" pitchFamily="18" charset="0"/>
              <a:cs typeface="Times New Roman" pitchFamily="18" charset="0"/>
            </a:endParaRPr>
          </a:p>
        </p:txBody>
      </p:sp>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066800" cy="1143000"/>
          </a:xfrm>
          <a:prstGeom prst="rect">
            <a:avLst/>
          </a:prstGeom>
        </p:spPr>
      </p:pic>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77200" y="-3495"/>
            <a:ext cx="1066800" cy="1146495"/>
          </a:xfrm>
          <a:prstGeom prst="rect">
            <a:avLst/>
          </a:prstGeom>
        </p:spPr>
      </p:pic>
    </p:spTree>
    <p:extLst>
      <p:ext uri="{BB962C8B-B14F-4D97-AF65-F5344CB8AC3E}">
        <p14:creationId xmlns:p14="http://schemas.microsoft.com/office/powerpoint/2010/main" val="358010933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0"/>
            <a:ext cx="7010400" cy="1143000"/>
          </a:xfrm>
          <a:ln>
            <a:solidFill>
              <a:schemeClr val="tx1"/>
            </a:solidFill>
          </a:ln>
        </p:spPr>
        <p:txBody>
          <a:bodyPr>
            <a:noAutofit/>
          </a:bodyPr>
          <a:lstStyle/>
          <a:p>
            <a:r>
              <a:rPr lang="en-US" sz="3900" b="1" dirty="0" smtClean="0">
                <a:latin typeface="Times New Roman" pitchFamily="18" charset="0"/>
                <a:cs typeface="Times New Roman" pitchFamily="18" charset="0"/>
              </a:rPr>
              <a:t>A study of </a:t>
            </a:r>
            <a:r>
              <a:rPr lang="en-US" sz="3900" b="1" u="sng" dirty="0" smtClean="0">
                <a:latin typeface="Times New Roman" pitchFamily="18" charset="0"/>
                <a:cs typeface="Times New Roman" pitchFamily="18" charset="0"/>
              </a:rPr>
              <a:t>Mormonism:</a:t>
            </a:r>
            <a:r>
              <a:rPr lang="en-US" sz="3900" b="1" dirty="0" smtClean="0">
                <a:latin typeface="Times New Roman" pitchFamily="18" charset="0"/>
                <a:cs typeface="Times New Roman" pitchFamily="18" charset="0"/>
              </a:rPr>
              <a:t> Issues with Smith’s writings</a:t>
            </a:r>
            <a:endParaRPr lang="en-US" sz="3900" b="1" dirty="0">
              <a:ln>
                <a:solidFill>
                  <a:schemeClr val="tx1"/>
                </a:solidFill>
              </a:ln>
              <a:solidFill>
                <a:srgbClr val="C00000"/>
              </a:solidFill>
              <a:latin typeface="Times New Roman" pitchFamily="18" charset="0"/>
              <a:cs typeface="Times New Roman" pitchFamily="18" charset="0"/>
            </a:endParaRPr>
          </a:p>
        </p:txBody>
      </p:sp>
      <p:sp>
        <p:nvSpPr>
          <p:cNvPr id="5" name="TextBox 4"/>
          <p:cNvSpPr txBox="1"/>
          <p:nvPr/>
        </p:nvSpPr>
        <p:spPr>
          <a:xfrm>
            <a:off x="0" y="1158041"/>
            <a:ext cx="9166371" cy="6232475"/>
          </a:xfrm>
          <a:prstGeom prst="rect">
            <a:avLst/>
          </a:prstGeom>
          <a:noFill/>
        </p:spPr>
        <p:txBody>
          <a:bodyPr wrap="square" rtlCol="0">
            <a:spAutoFit/>
          </a:bodyPr>
          <a:lstStyle/>
          <a:p>
            <a:pPr marL="514350" indent="-514350">
              <a:buFont typeface="+mj-lt"/>
              <a:buAutoNum type="alphaUcPeriod"/>
            </a:pPr>
            <a:r>
              <a:rPr lang="en-US" sz="2660" b="1" dirty="0" smtClean="0">
                <a:latin typeface="Times New Roman" pitchFamily="18" charset="0"/>
                <a:cs typeface="Times New Roman" pitchFamily="18" charset="0"/>
              </a:rPr>
              <a:t>Inconsistencies</a:t>
            </a:r>
          </a:p>
          <a:p>
            <a:pPr marL="971550" lvl="1" indent="-514350">
              <a:buFont typeface="+mj-lt"/>
              <a:buAutoNum type="arabicPeriod" startAt="5"/>
            </a:pPr>
            <a:r>
              <a:rPr lang="en-US" sz="2660" b="1" dirty="0" smtClean="0">
                <a:latin typeface="Times New Roman" pitchFamily="18" charset="0"/>
                <a:cs typeface="Times New Roman" pitchFamily="18" charset="0"/>
              </a:rPr>
              <a:t>Absurdities abound.  Consider:</a:t>
            </a:r>
          </a:p>
          <a:p>
            <a:pPr marL="1428750" lvl="2" indent="-514350">
              <a:buFont typeface="+mj-lt"/>
              <a:buAutoNum type="alphaLcPeriod"/>
            </a:pPr>
            <a:r>
              <a:rPr lang="en-US" sz="2660" b="1" dirty="0" smtClean="0">
                <a:latin typeface="Times New Roman" pitchFamily="18" charset="0"/>
                <a:cs typeface="Times New Roman" pitchFamily="18" charset="0"/>
              </a:rPr>
              <a:t>Some writers acknowledge imperfections and lack of divine inspiration.</a:t>
            </a:r>
          </a:p>
          <a:p>
            <a:pPr marL="1943100" lvl="3" indent="-571500">
              <a:buFont typeface="+mj-lt"/>
              <a:buAutoNum type="romanLcPeriod" startAt="3"/>
            </a:pPr>
            <a:r>
              <a:rPr lang="en-US" sz="2660" b="1" dirty="0" smtClean="0">
                <a:latin typeface="Times New Roman" pitchFamily="18" charset="0"/>
                <a:cs typeface="Times New Roman" pitchFamily="18" charset="0"/>
              </a:rPr>
              <a:t>Mormon 9:31-33, “</a:t>
            </a:r>
            <a:r>
              <a:rPr lang="en-US" sz="2660" i="1" dirty="0" smtClean="0">
                <a:latin typeface="Times New Roman" pitchFamily="18" charset="0"/>
                <a:cs typeface="Times New Roman" pitchFamily="18" charset="0"/>
              </a:rPr>
              <a:t>Condemn me not because of mine imperfection, neither my father, because of his imperfection, neither them who have written before him; but rather give thanks unto God that He hath made manifest unto you our imperfections, that ye may learn to be more wise than we have been.  And now, behold, we have written this record according to our knowledge…and if we could have written in Hebrew, behold, ye would have had no imperfection in our record</a:t>
            </a:r>
            <a:r>
              <a:rPr lang="en-US" sz="2660" b="1" dirty="0" smtClean="0">
                <a:latin typeface="Times New Roman" pitchFamily="18" charset="0"/>
                <a:cs typeface="Times New Roman" pitchFamily="18" charset="0"/>
              </a:rPr>
              <a:t>.”</a:t>
            </a:r>
          </a:p>
          <a:p>
            <a:pPr marL="1428750" lvl="2" indent="-514350">
              <a:buFont typeface="+mj-lt"/>
              <a:buAutoNum type="alphaLcPeriod"/>
            </a:pPr>
            <a:endParaRPr lang="en-US" sz="2660" b="1" dirty="0" smtClean="0">
              <a:latin typeface="Times New Roman" pitchFamily="18" charset="0"/>
              <a:cs typeface="Times New Roman" pitchFamily="18" charset="0"/>
            </a:endParaRPr>
          </a:p>
        </p:txBody>
      </p:sp>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066800" cy="1143000"/>
          </a:xfrm>
          <a:prstGeom prst="rect">
            <a:avLst/>
          </a:prstGeom>
        </p:spPr>
      </p:pic>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77200" y="-3495"/>
            <a:ext cx="1066800" cy="1146495"/>
          </a:xfrm>
          <a:prstGeom prst="rect">
            <a:avLst/>
          </a:prstGeom>
        </p:spPr>
      </p:pic>
    </p:spTree>
    <p:extLst>
      <p:ext uri="{BB962C8B-B14F-4D97-AF65-F5344CB8AC3E}">
        <p14:creationId xmlns:p14="http://schemas.microsoft.com/office/powerpoint/2010/main" val="308582679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0"/>
            <a:ext cx="7010400" cy="1143000"/>
          </a:xfrm>
          <a:ln>
            <a:solidFill>
              <a:schemeClr val="tx1"/>
            </a:solidFill>
          </a:ln>
        </p:spPr>
        <p:txBody>
          <a:bodyPr>
            <a:noAutofit/>
          </a:bodyPr>
          <a:lstStyle/>
          <a:p>
            <a:r>
              <a:rPr lang="en-US" sz="3900" b="1" dirty="0" smtClean="0">
                <a:latin typeface="Times New Roman" pitchFamily="18" charset="0"/>
                <a:cs typeface="Times New Roman" pitchFamily="18" charset="0"/>
              </a:rPr>
              <a:t>A study of </a:t>
            </a:r>
            <a:r>
              <a:rPr lang="en-US" sz="3900" b="1" u="sng" dirty="0" smtClean="0">
                <a:latin typeface="Times New Roman" pitchFamily="18" charset="0"/>
                <a:cs typeface="Times New Roman" pitchFamily="18" charset="0"/>
              </a:rPr>
              <a:t>Mormonism:</a:t>
            </a:r>
            <a:r>
              <a:rPr lang="en-US" sz="3900" b="1" dirty="0" smtClean="0">
                <a:latin typeface="Times New Roman" pitchFamily="18" charset="0"/>
                <a:cs typeface="Times New Roman" pitchFamily="18" charset="0"/>
              </a:rPr>
              <a:t> Issues with Smith’s writings</a:t>
            </a:r>
            <a:endParaRPr lang="en-US" sz="3900" b="1" dirty="0">
              <a:ln>
                <a:solidFill>
                  <a:schemeClr val="tx1"/>
                </a:solidFill>
              </a:ln>
              <a:solidFill>
                <a:srgbClr val="C00000"/>
              </a:solidFill>
              <a:latin typeface="Times New Roman" pitchFamily="18" charset="0"/>
              <a:cs typeface="Times New Roman" pitchFamily="18" charset="0"/>
            </a:endParaRPr>
          </a:p>
        </p:txBody>
      </p:sp>
      <p:sp>
        <p:nvSpPr>
          <p:cNvPr id="5" name="TextBox 4"/>
          <p:cNvSpPr txBox="1"/>
          <p:nvPr/>
        </p:nvSpPr>
        <p:spPr>
          <a:xfrm>
            <a:off x="0" y="1158041"/>
            <a:ext cx="9166371" cy="5672322"/>
          </a:xfrm>
          <a:prstGeom prst="rect">
            <a:avLst/>
          </a:prstGeom>
          <a:noFill/>
        </p:spPr>
        <p:txBody>
          <a:bodyPr wrap="square" rtlCol="0">
            <a:spAutoFit/>
          </a:bodyPr>
          <a:lstStyle/>
          <a:p>
            <a:pPr marL="514350" indent="-514350">
              <a:buFont typeface="+mj-lt"/>
              <a:buAutoNum type="alphaUcPeriod"/>
            </a:pPr>
            <a:r>
              <a:rPr lang="en-US" sz="2800" b="1" dirty="0" smtClean="0">
                <a:latin typeface="Times New Roman" pitchFamily="18" charset="0"/>
                <a:cs typeface="Times New Roman" pitchFamily="18" charset="0"/>
              </a:rPr>
              <a:t>Inconsistencies</a:t>
            </a:r>
          </a:p>
          <a:p>
            <a:pPr marL="971550" lvl="1" indent="-514350">
              <a:buFont typeface="+mj-lt"/>
              <a:buAutoNum type="arabicPeriod" startAt="6"/>
            </a:pPr>
            <a:r>
              <a:rPr lang="en-US" sz="2800" b="1" dirty="0" smtClean="0">
                <a:latin typeface="Times New Roman" pitchFamily="18" charset="0"/>
                <a:cs typeface="Times New Roman" pitchFamily="18" charset="0"/>
              </a:rPr>
              <a:t>Polygamy</a:t>
            </a:r>
          </a:p>
          <a:p>
            <a:pPr marL="1428750" lvl="2" indent="-514350">
              <a:buFont typeface="+mj-lt"/>
              <a:buAutoNum type="alphaLcPeriod"/>
            </a:pPr>
            <a:r>
              <a:rPr lang="en-US" sz="2800" b="1" dirty="0" smtClean="0">
                <a:latin typeface="Times New Roman" pitchFamily="18" charset="0"/>
                <a:cs typeface="Times New Roman" pitchFamily="18" charset="0"/>
              </a:rPr>
              <a:t>Jacob 2:24, “</a:t>
            </a:r>
            <a:r>
              <a:rPr lang="en-US" sz="2800" i="1" dirty="0" smtClean="0">
                <a:latin typeface="Times New Roman" pitchFamily="18" charset="0"/>
                <a:cs typeface="Times New Roman" pitchFamily="18" charset="0"/>
              </a:rPr>
              <a:t>Behold, David and Solomon truly had many wives and concubines, which thing was abominable before Me, </a:t>
            </a:r>
            <a:r>
              <a:rPr lang="en-US" sz="2800" i="1" dirty="0" err="1" smtClean="0">
                <a:latin typeface="Times New Roman" pitchFamily="18" charset="0"/>
                <a:cs typeface="Times New Roman" pitchFamily="18" charset="0"/>
              </a:rPr>
              <a:t>saith</a:t>
            </a:r>
            <a:r>
              <a:rPr lang="en-US" sz="2800" i="1" dirty="0" smtClean="0">
                <a:latin typeface="Times New Roman" pitchFamily="18" charset="0"/>
                <a:cs typeface="Times New Roman" pitchFamily="18" charset="0"/>
              </a:rPr>
              <a:t> the Lord</a:t>
            </a:r>
            <a:r>
              <a:rPr lang="en-US" sz="2800" b="1" dirty="0" smtClean="0">
                <a:latin typeface="Times New Roman" pitchFamily="18" charset="0"/>
                <a:cs typeface="Times New Roman" pitchFamily="18" charset="0"/>
              </a:rPr>
              <a:t>.”</a:t>
            </a:r>
          </a:p>
          <a:p>
            <a:pPr marL="1428750" lvl="2" indent="-514350">
              <a:buFont typeface="+mj-lt"/>
              <a:buAutoNum type="alphaLcPeriod"/>
            </a:pPr>
            <a:r>
              <a:rPr lang="en-US" sz="2800" b="1" dirty="0" smtClean="0">
                <a:latin typeface="Times New Roman" pitchFamily="18" charset="0"/>
                <a:cs typeface="Times New Roman" pitchFamily="18" charset="0"/>
              </a:rPr>
              <a:t>D&amp;C 132:38-39, “</a:t>
            </a:r>
            <a:r>
              <a:rPr lang="en-US" sz="2800" i="1" dirty="0" smtClean="0">
                <a:latin typeface="Times New Roman" pitchFamily="18" charset="0"/>
                <a:cs typeface="Times New Roman" pitchFamily="18" charset="0"/>
              </a:rPr>
              <a:t>David also received many wives and concubines, and also Solomon and Moses my servants…and in nothing did they sin save in those things which they received not of Me.  David’s wives and concubines were given unto him of Me…and in none of these things did he sin against Me save in the case of Uriah and his wife</a:t>
            </a:r>
            <a:r>
              <a:rPr lang="en-US" sz="2800" b="1" dirty="0" smtClean="0">
                <a:latin typeface="Times New Roman" pitchFamily="18" charset="0"/>
                <a:cs typeface="Times New Roman" pitchFamily="18" charset="0"/>
              </a:rPr>
              <a:t>…”</a:t>
            </a:r>
          </a:p>
          <a:p>
            <a:pPr marL="1428750" lvl="2" indent="-514350">
              <a:buFont typeface="+mj-lt"/>
              <a:buAutoNum type="alphaLcPeriod"/>
            </a:pPr>
            <a:endParaRPr lang="en-US" sz="2660" b="1" dirty="0" smtClean="0">
              <a:latin typeface="Times New Roman" pitchFamily="18" charset="0"/>
              <a:cs typeface="Times New Roman" pitchFamily="18" charset="0"/>
            </a:endParaRPr>
          </a:p>
        </p:txBody>
      </p:sp>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066800" cy="1143000"/>
          </a:xfrm>
          <a:prstGeom prst="rect">
            <a:avLst/>
          </a:prstGeom>
        </p:spPr>
      </p:pic>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77200" y="-3495"/>
            <a:ext cx="1066800" cy="1146495"/>
          </a:xfrm>
          <a:prstGeom prst="rect">
            <a:avLst/>
          </a:prstGeom>
        </p:spPr>
      </p:pic>
    </p:spTree>
    <p:extLst>
      <p:ext uri="{BB962C8B-B14F-4D97-AF65-F5344CB8AC3E}">
        <p14:creationId xmlns:p14="http://schemas.microsoft.com/office/powerpoint/2010/main" val="36159411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a:ln>
            <a:solidFill>
              <a:schemeClr val="tx1"/>
            </a:solidFill>
          </a:ln>
        </p:spPr>
        <p:txBody>
          <a:bodyPr>
            <a:noAutofit/>
          </a:bodyPr>
          <a:lstStyle/>
          <a:p>
            <a:r>
              <a:rPr lang="en-US" sz="3900" b="1" dirty="0" smtClean="0">
                <a:latin typeface="Times New Roman" pitchFamily="18" charset="0"/>
                <a:cs typeface="Times New Roman" pitchFamily="18" charset="0"/>
              </a:rPr>
              <a:t>A study of </a:t>
            </a:r>
            <a:br>
              <a:rPr lang="en-US" sz="3900" b="1" dirty="0" smtClean="0">
                <a:latin typeface="Times New Roman" pitchFamily="18" charset="0"/>
                <a:cs typeface="Times New Roman" pitchFamily="18" charset="0"/>
              </a:rPr>
            </a:br>
            <a:r>
              <a:rPr lang="en-US" sz="3900" b="1" u="sng" dirty="0" smtClean="0">
                <a:latin typeface="Times New Roman" pitchFamily="18" charset="0"/>
                <a:cs typeface="Times New Roman" pitchFamily="18" charset="0"/>
              </a:rPr>
              <a:t>Mormonism</a:t>
            </a:r>
            <a:endParaRPr lang="en-US" sz="3900" b="1" dirty="0">
              <a:ln>
                <a:solidFill>
                  <a:schemeClr val="tx1"/>
                </a:solidFill>
              </a:ln>
              <a:solidFill>
                <a:srgbClr val="C00000"/>
              </a:solidFill>
              <a:latin typeface="Times New Roman" pitchFamily="18" charset="0"/>
              <a:cs typeface="Times New Roman" pitchFamily="18" charset="0"/>
            </a:endParaRPr>
          </a:p>
        </p:txBody>
      </p:sp>
      <p:sp>
        <p:nvSpPr>
          <p:cNvPr id="11" name="TextBox 10"/>
          <p:cNvSpPr txBox="1"/>
          <p:nvPr/>
        </p:nvSpPr>
        <p:spPr>
          <a:xfrm>
            <a:off x="-11186" y="1143000"/>
            <a:ext cx="7834196" cy="615553"/>
          </a:xfrm>
          <a:prstGeom prst="rect">
            <a:avLst/>
          </a:prstGeom>
          <a:noFill/>
        </p:spPr>
        <p:txBody>
          <a:bodyPr wrap="none" rtlCol="0">
            <a:spAutoFit/>
          </a:bodyPr>
          <a:lstStyle/>
          <a:p>
            <a:r>
              <a:rPr lang="en-US" sz="3400" b="1" dirty="0" smtClean="0">
                <a:latin typeface="Times New Roman" pitchFamily="18" charset="0"/>
                <a:cs typeface="Times New Roman" pitchFamily="18" charset="0"/>
              </a:rPr>
              <a:t>Why examine the claims of Mormonism?</a:t>
            </a:r>
            <a:endParaRPr lang="en-US" sz="3400" b="1" dirty="0">
              <a:latin typeface="Times New Roman" pitchFamily="18" charset="0"/>
              <a:cs typeface="Times New Roman" pitchFamily="18" charset="0"/>
            </a:endParaRPr>
          </a:p>
        </p:txBody>
      </p:sp>
      <p:sp>
        <p:nvSpPr>
          <p:cNvPr id="5" name="TextBox 4"/>
          <p:cNvSpPr txBox="1"/>
          <p:nvPr/>
        </p:nvSpPr>
        <p:spPr>
          <a:xfrm>
            <a:off x="0" y="1776729"/>
            <a:ext cx="9166371" cy="3662541"/>
          </a:xfrm>
          <a:prstGeom prst="rect">
            <a:avLst/>
          </a:prstGeom>
          <a:noFill/>
        </p:spPr>
        <p:txBody>
          <a:bodyPr wrap="square" rtlCol="0">
            <a:spAutoFit/>
          </a:bodyPr>
          <a:lstStyle/>
          <a:p>
            <a:r>
              <a:rPr lang="en-US" sz="2900" b="1" dirty="0" smtClean="0">
                <a:latin typeface="Times New Roman" pitchFamily="18" charset="0"/>
                <a:cs typeface="Times New Roman" pitchFamily="18" charset="0"/>
              </a:rPr>
              <a:t>Orson Pratt, apostle, speaking on the book of Mormon: “</a:t>
            </a:r>
            <a:r>
              <a:rPr lang="en-US" sz="2900" i="1" dirty="0" smtClean="0">
                <a:latin typeface="Times New Roman" pitchFamily="18" charset="0"/>
                <a:cs typeface="Times New Roman" pitchFamily="18" charset="0"/>
              </a:rPr>
              <a:t>This book must be either true or false.  If true, it is one of the most important messages ever sent from God to man, affecting both the temporal and eternal interests of every people under heaven…If false, it is one of the most cunning, wicked, bold, deep-laid impositions ever palmed upon the world, calculated to deceive and ruin millions who will sincerely receive it as the word of God…</a:t>
            </a:r>
            <a:r>
              <a:rPr lang="en-US" sz="2900" b="1" i="1" dirty="0" smtClean="0">
                <a:latin typeface="Times New Roman" pitchFamily="18" charset="0"/>
                <a:cs typeface="Times New Roman" pitchFamily="18" charset="0"/>
              </a:rPr>
              <a:t>”</a:t>
            </a:r>
            <a:r>
              <a:rPr lang="en-US" sz="2900" i="1" dirty="0" smtClean="0">
                <a:latin typeface="Times New Roman" pitchFamily="18" charset="0"/>
                <a:cs typeface="Times New Roman" pitchFamily="18" charset="0"/>
              </a:rPr>
              <a:t> </a:t>
            </a:r>
            <a:r>
              <a:rPr lang="en-US" sz="2900" b="1" dirty="0" smtClean="0">
                <a:latin typeface="Times New Roman" pitchFamily="18" charset="0"/>
                <a:cs typeface="Times New Roman" pitchFamily="18" charset="0"/>
              </a:rPr>
              <a:t>(</a:t>
            </a:r>
            <a:r>
              <a:rPr lang="en-US" sz="2900" b="1" i="1" dirty="0" smtClean="0">
                <a:latin typeface="Times New Roman" pitchFamily="18" charset="0"/>
                <a:cs typeface="Times New Roman" pitchFamily="18" charset="0"/>
              </a:rPr>
              <a:t>Ibid</a:t>
            </a:r>
            <a:r>
              <a:rPr lang="en-US" sz="2900" b="1" dirty="0" smtClean="0">
                <a:latin typeface="Times New Roman" pitchFamily="18" charset="0"/>
                <a:cs typeface="Times New Roman" pitchFamily="18" charset="0"/>
              </a:rPr>
              <a:t>.. Pg. 63)</a:t>
            </a:r>
            <a:endParaRPr lang="en-US" sz="2900" b="1" dirty="0">
              <a:latin typeface="Times New Roman" pitchFamily="18" charset="0"/>
              <a:cs typeface="Times New Roman" pitchFamily="18" charset="0"/>
            </a:endParaRPr>
          </a:p>
        </p:txBody>
      </p:sp>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066800" cy="1143000"/>
          </a:xfrm>
          <a:prstGeom prst="rect">
            <a:avLst/>
          </a:prstGeom>
        </p:spPr>
      </p:pic>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77200" y="-3495"/>
            <a:ext cx="1066800" cy="1146495"/>
          </a:xfrm>
          <a:prstGeom prst="rect">
            <a:avLst/>
          </a:prstGeom>
        </p:spPr>
      </p:pic>
    </p:spTree>
    <p:extLst>
      <p:ext uri="{BB962C8B-B14F-4D97-AF65-F5344CB8AC3E}">
        <p14:creationId xmlns:p14="http://schemas.microsoft.com/office/powerpoint/2010/main" val="220457094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0"/>
            <a:ext cx="7010400" cy="1143000"/>
          </a:xfrm>
          <a:ln>
            <a:solidFill>
              <a:schemeClr val="tx1"/>
            </a:solidFill>
          </a:ln>
        </p:spPr>
        <p:txBody>
          <a:bodyPr>
            <a:noAutofit/>
          </a:bodyPr>
          <a:lstStyle/>
          <a:p>
            <a:r>
              <a:rPr lang="en-US" sz="3900" b="1" dirty="0" smtClean="0">
                <a:latin typeface="Times New Roman" pitchFamily="18" charset="0"/>
                <a:cs typeface="Times New Roman" pitchFamily="18" charset="0"/>
              </a:rPr>
              <a:t>A study of </a:t>
            </a:r>
            <a:r>
              <a:rPr lang="en-US" sz="3900" b="1" u="sng" dirty="0" smtClean="0">
                <a:latin typeface="Times New Roman" pitchFamily="18" charset="0"/>
                <a:cs typeface="Times New Roman" pitchFamily="18" charset="0"/>
              </a:rPr>
              <a:t>Mormonism:</a:t>
            </a:r>
            <a:r>
              <a:rPr lang="en-US" sz="3900" b="1" dirty="0" smtClean="0">
                <a:latin typeface="Times New Roman" pitchFamily="18" charset="0"/>
                <a:cs typeface="Times New Roman" pitchFamily="18" charset="0"/>
              </a:rPr>
              <a:t> Issues with Smith’s writings</a:t>
            </a:r>
            <a:endParaRPr lang="en-US" sz="3900" b="1" dirty="0">
              <a:ln>
                <a:solidFill>
                  <a:schemeClr val="tx1"/>
                </a:solidFill>
              </a:ln>
              <a:solidFill>
                <a:srgbClr val="C00000"/>
              </a:solidFill>
              <a:latin typeface="Times New Roman" pitchFamily="18" charset="0"/>
              <a:cs typeface="Times New Roman" pitchFamily="18" charset="0"/>
            </a:endParaRPr>
          </a:p>
        </p:txBody>
      </p:sp>
      <p:sp>
        <p:nvSpPr>
          <p:cNvPr id="5" name="TextBox 4"/>
          <p:cNvSpPr txBox="1"/>
          <p:nvPr/>
        </p:nvSpPr>
        <p:spPr>
          <a:xfrm>
            <a:off x="0" y="1158041"/>
            <a:ext cx="9166371" cy="4933658"/>
          </a:xfrm>
          <a:prstGeom prst="rect">
            <a:avLst/>
          </a:prstGeom>
          <a:noFill/>
        </p:spPr>
        <p:txBody>
          <a:bodyPr wrap="square" rtlCol="0">
            <a:spAutoFit/>
          </a:bodyPr>
          <a:lstStyle/>
          <a:p>
            <a:pPr marL="514350" indent="-514350">
              <a:buFont typeface="+mj-lt"/>
              <a:buAutoNum type="alphaUcPeriod"/>
            </a:pPr>
            <a:r>
              <a:rPr lang="en-US" sz="3200" b="1" dirty="0" smtClean="0">
                <a:latin typeface="Times New Roman" pitchFamily="18" charset="0"/>
                <a:cs typeface="Times New Roman" pitchFamily="18" charset="0"/>
              </a:rPr>
              <a:t>Inconsistencies</a:t>
            </a:r>
          </a:p>
          <a:p>
            <a:pPr marL="971550" lvl="1" indent="-514350">
              <a:buFont typeface="+mj-lt"/>
              <a:buAutoNum type="arabicPeriod" startAt="7"/>
            </a:pPr>
            <a:r>
              <a:rPr lang="en-US" sz="3200" b="1" dirty="0" smtClean="0">
                <a:latin typeface="Times New Roman" pitchFamily="18" charset="0"/>
                <a:cs typeface="Times New Roman" pitchFamily="18" charset="0"/>
              </a:rPr>
              <a:t>State of the Dead</a:t>
            </a:r>
          </a:p>
          <a:p>
            <a:pPr marL="1428750" lvl="2" indent="-514350">
              <a:buFont typeface="+mj-lt"/>
              <a:buAutoNum type="alphaLcPeriod"/>
            </a:pPr>
            <a:r>
              <a:rPr lang="en-US" sz="3200" b="1" dirty="0" smtClean="0">
                <a:latin typeface="Times New Roman" pitchFamily="18" charset="0"/>
                <a:cs typeface="Times New Roman" pitchFamily="18" charset="0"/>
              </a:rPr>
              <a:t>D&amp;C Section 124, among other passages, enjoins upon the saints that an individual can be baptized for the un-baptized dead</a:t>
            </a:r>
          </a:p>
          <a:p>
            <a:pPr marL="1428750" lvl="2" indent="-514350">
              <a:buFont typeface="+mj-lt"/>
              <a:buAutoNum type="alphaLcPeriod"/>
            </a:pPr>
            <a:r>
              <a:rPr lang="en-US" sz="3200" b="1" dirty="0" smtClean="0">
                <a:latin typeface="Times New Roman" pitchFamily="18" charset="0"/>
                <a:cs typeface="Times New Roman" pitchFamily="18" charset="0"/>
              </a:rPr>
              <a:t>2 Nephi 9:38, “</a:t>
            </a:r>
            <a:r>
              <a:rPr lang="en-US" sz="3200" i="1" dirty="0" smtClean="0">
                <a:latin typeface="Times New Roman" pitchFamily="18" charset="0"/>
                <a:cs typeface="Times New Roman" pitchFamily="18" charset="0"/>
              </a:rPr>
              <a:t>And, in fine, </a:t>
            </a:r>
            <a:r>
              <a:rPr lang="en-US" sz="3200" i="1" dirty="0" err="1" smtClean="0">
                <a:latin typeface="Times New Roman" pitchFamily="18" charset="0"/>
                <a:cs typeface="Times New Roman" pitchFamily="18" charset="0"/>
              </a:rPr>
              <a:t>wo</a:t>
            </a:r>
            <a:r>
              <a:rPr lang="en-US" sz="3200" i="1" dirty="0" smtClean="0">
                <a:latin typeface="Times New Roman" pitchFamily="18" charset="0"/>
                <a:cs typeface="Times New Roman" pitchFamily="18" charset="0"/>
              </a:rPr>
              <a:t> unto all those who die in their sins; for they shall return to God, and behold His face, and remain in their sins.</a:t>
            </a:r>
            <a:r>
              <a:rPr lang="en-US" sz="3200" b="1" dirty="0" smtClean="0">
                <a:latin typeface="Times New Roman" pitchFamily="18" charset="0"/>
                <a:cs typeface="Times New Roman" pitchFamily="18" charset="0"/>
              </a:rPr>
              <a:t>”  See also Alma 34:32-35, 40:14</a:t>
            </a:r>
          </a:p>
          <a:p>
            <a:pPr marL="1428750" lvl="2" indent="-514350">
              <a:buFont typeface="+mj-lt"/>
              <a:buAutoNum type="alphaLcPeriod"/>
            </a:pPr>
            <a:endParaRPr lang="en-US" sz="2660" b="1" dirty="0" smtClean="0">
              <a:latin typeface="Times New Roman" pitchFamily="18" charset="0"/>
              <a:cs typeface="Times New Roman" pitchFamily="18" charset="0"/>
            </a:endParaRPr>
          </a:p>
        </p:txBody>
      </p:sp>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066800" cy="1143000"/>
          </a:xfrm>
          <a:prstGeom prst="rect">
            <a:avLst/>
          </a:prstGeom>
        </p:spPr>
      </p:pic>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77200" y="-3495"/>
            <a:ext cx="1066800" cy="1146495"/>
          </a:xfrm>
          <a:prstGeom prst="rect">
            <a:avLst/>
          </a:prstGeom>
        </p:spPr>
      </p:pic>
    </p:spTree>
    <p:extLst>
      <p:ext uri="{BB962C8B-B14F-4D97-AF65-F5344CB8AC3E}">
        <p14:creationId xmlns:p14="http://schemas.microsoft.com/office/powerpoint/2010/main" val="298864567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0"/>
            <a:ext cx="7010400" cy="1143000"/>
          </a:xfrm>
          <a:ln>
            <a:solidFill>
              <a:schemeClr val="tx1"/>
            </a:solidFill>
          </a:ln>
        </p:spPr>
        <p:txBody>
          <a:bodyPr>
            <a:noAutofit/>
          </a:bodyPr>
          <a:lstStyle/>
          <a:p>
            <a:r>
              <a:rPr lang="en-US" sz="3900" b="1" dirty="0" smtClean="0">
                <a:latin typeface="Times New Roman" pitchFamily="18" charset="0"/>
                <a:cs typeface="Times New Roman" pitchFamily="18" charset="0"/>
              </a:rPr>
              <a:t>A study of </a:t>
            </a:r>
            <a:r>
              <a:rPr lang="en-US" sz="3900" b="1" u="sng" dirty="0" smtClean="0">
                <a:latin typeface="Times New Roman" pitchFamily="18" charset="0"/>
                <a:cs typeface="Times New Roman" pitchFamily="18" charset="0"/>
              </a:rPr>
              <a:t>Mormonism:</a:t>
            </a:r>
            <a:r>
              <a:rPr lang="en-US" sz="3900" b="1" dirty="0" smtClean="0">
                <a:latin typeface="Times New Roman" pitchFamily="18" charset="0"/>
                <a:cs typeface="Times New Roman" pitchFamily="18" charset="0"/>
              </a:rPr>
              <a:t> Issues with Smith’s writings</a:t>
            </a:r>
            <a:endParaRPr lang="en-US" sz="3900" b="1" dirty="0">
              <a:ln>
                <a:solidFill>
                  <a:schemeClr val="tx1"/>
                </a:solidFill>
              </a:ln>
              <a:solidFill>
                <a:srgbClr val="C00000"/>
              </a:solidFill>
              <a:latin typeface="Times New Roman" pitchFamily="18" charset="0"/>
              <a:cs typeface="Times New Roman" pitchFamily="18" charset="0"/>
            </a:endParaRPr>
          </a:p>
        </p:txBody>
      </p:sp>
      <p:sp>
        <p:nvSpPr>
          <p:cNvPr id="5" name="TextBox 4"/>
          <p:cNvSpPr txBox="1"/>
          <p:nvPr/>
        </p:nvSpPr>
        <p:spPr>
          <a:xfrm>
            <a:off x="0" y="1158041"/>
            <a:ext cx="9166371" cy="5793894"/>
          </a:xfrm>
          <a:prstGeom prst="rect">
            <a:avLst/>
          </a:prstGeom>
          <a:noFill/>
        </p:spPr>
        <p:txBody>
          <a:bodyPr wrap="square" rtlCol="0">
            <a:spAutoFit/>
          </a:bodyPr>
          <a:lstStyle/>
          <a:p>
            <a:pPr marL="514350" indent="-514350">
              <a:buFont typeface="+mj-lt"/>
              <a:buAutoNum type="alphaUcPeriod" startAt="2"/>
            </a:pPr>
            <a:r>
              <a:rPr lang="en-US" sz="2850" b="1" dirty="0" smtClean="0">
                <a:latin typeface="Times New Roman" pitchFamily="18" charset="0"/>
                <a:cs typeface="Times New Roman" pitchFamily="18" charset="0"/>
              </a:rPr>
              <a:t>Contradictions with the Bible</a:t>
            </a:r>
          </a:p>
          <a:p>
            <a:pPr marL="971550" lvl="1" indent="-514350">
              <a:buFont typeface="+mj-lt"/>
              <a:buAutoNum type="arabicPeriod"/>
            </a:pPr>
            <a:r>
              <a:rPr lang="en-US" sz="2850" b="1" dirty="0" smtClean="0">
                <a:latin typeface="Times New Roman" pitchFamily="18" charset="0"/>
                <a:cs typeface="Times New Roman" pitchFamily="18" charset="0"/>
              </a:rPr>
              <a:t>Claims that the priesthood was eliminated and reinstated as a hierarchy</a:t>
            </a:r>
          </a:p>
          <a:p>
            <a:pPr marL="1428750" lvl="2" indent="-514350">
              <a:buFont typeface="+mj-lt"/>
              <a:buAutoNum type="alphaLcPeriod"/>
            </a:pPr>
            <a:r>
              <a:rPr lang="en-US" sz="2850" b="1" dirty="0" smtClean="0">
                <a:latin typeface="Times New Roman" pitchFamily="18" charset="0"/>
                <a:cs typeface="Times New Roman" pitchFamily="18" charset="0"/>
              </a:rPr>
              <a:t>The Bible says all Christians are priests, priesthood “unchangeable” – I Pet. 2:5, 9; Heb. 7:24</a:t>
            </a:r>
          </a:p>
          <a:p>
            <a:pPr marL="971550" lvl="1" indent="-514350">
              <a:buFont typeface="+mj-lt"/>
              <a:buAutoNum type="arabicPeriod"/>
            </a:pPr>
            <a:r>
              <a:rPr lang="en-US" sz="2850" b="1" dirty="0" smtClean="0">
                <a:latin typeface="Times New Roman" pitchFamily="18" charset="0"/>
                <a:cs typeface="Times New Roman" pitchFamily="18" charset="0"/>
              </a:rPr>
              <a:t>Claims Jesus was born at Jerusalem – Alma 7:10, 5:19</a:t>
            </a:r>
          </a:p>
          <a:p>
            <a:pPr marL="1428750" lvl="2" indent="-514350">
              <a:buFont typeface="+mj-lt"/>
              <a:buAutoNum type="alphaLcPeriod"/>
            </a:pPr>
            <a:r>
              <a:rPr lang="en-US" sz="2850" b="1" dirty="0" smtClean="0">
                <a:latin typeface="Times New Roman" pitchFamily="18" charset="0"/>
                <a:cs typeface="Times New Roman" pitchFamily="18" charset="0"/>
              </a:rPr>
              <a:t>The Bible says Bethlehem – Matt. 2:5</a:t>
            </a:r>
          </a:p>
          <a:p>
            <a:pPr marL="971550" lvl="1" indent="-514350">
              <a:buFont typeface="+mj-lt"/>
              <a:buAutoNum type="arabicPeriod"/>
            </a:pPr>
            <a:r>
              <a:rPr lang="en-US" sz="2850" b="1" dirty="0" smtClean="0">
                <a:latin typeface="Times New Roman" pitchFamily="18" charset="0"/>
                <a:cs typeface="Times New Roman" pitchFamily="18" charset="0"/>
              </a:rPr>
              <a:t>Claims the church was established 147 years before Christ – </a:t>
            </a:r>
            <a:r>
              <a:rPr lang="en-US" sz="2850" b="1" dirty="0" err="1" smtClean="0">
                <a:latin typeface="Times New Roman" pitchFamily="18" charset="0"/>
                <a:cs typeface="Times New Roman" pitchFamily="18" charset="0"/>
              </a:rPr>
              <a:t>Mosiah</a:t>
            </a:r>
            <a:r>
              <a:rPr lang="en-US" sz="2850" b="1" dirty="0" smtClean="0">
                <a:latin typeface="Times New Roman" pitchFamily="18" charset="0"/>
                <a:cs typeface="Times New Roman" pitchFamily="18" charset="0"/>
              </a:rPr>
              <a:t> 18:17, 9:49</a:t>
            </a:r>
          </a:p>
          <a:p>
            <a:pPr marL="1428750" lvl="2" indent="-514350">
              <a:buFont typeface="+mj-lt"/>
              <a:buAutoNum type="alphaLcPeriod"/>
            </a:pPr>
            <a:r>
              <a:rPr lang="en-US" sz="2850" b="1" dirty="0" smtClean="0">
                <a:latin typeface="Times New Roman" pitchFamily="18" charset="0"/>
                <a:cs typeface="Times New Roman" pitchFamily="18" charset="0"/>
              </a:rPr>
              <a:t>The Bible, Jesus, says it “will” be established after Christ’s death – Matt. 16:18, Acts 2</a:t>
            </a:r>
          </a:p>
        </p:txBody>
      </p:sp>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066800" cy="1143000"/>
          </a:xfrm>
          <a:prstGeom prst="rect">
            <a:avLst/>
          </a:prstGeom>
        </p:spPr>
      </p:pic>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77200" y="-3495"/>
            <a:ext cx="1066800" cy="1146495"/>
          </a:xfrm>
          <a:prstGeom prst="rect">
            <a:avLst/>
          </a:prstGeom>
        </p:spPr>
      </p:pic>
    </p:spTree>
    <p:extLst>
      <p:ext uri="{BB962C8B-B14F-4D97-AF65-F5344CB8AC3E}">
        <p14:creationId xmlns:p14="http://schemas.microsoft.com/office/powerpoint/2010/main" val="38056433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ppt_w</p:attrName>
                                        </p:attrNameLst>
                                      </p:cBhvr>
                                      <p:tavLst>
                                        <p:tav tm="0">
                                          <p:val>
                                            <p:fltVal val="0"/>
                                          </p:val>
                                        </p:tav>
                                        <p:tav tm="100000">
                                          <p:val>
                                            <p:strVal val="#ppt_w"/>
                                          </p:val>
                                        </p:tav>
                                      </p:tavLst>
                                    </p:anim>
                                    <p:anim calcmode="lin" valueType="num">
                                      <p:cBhvr>
                                        <p:cTn id="8" dur="1000" fill="hold"/>
                                        <p:tgtEl>
                                          <p:spTgt spid="5"/>
                                        </p:tgtEl>
                                        <p:attrNameLst>
                                          <p:attrName>ppt_h</p:attrName>
                                        </p:attrNameLst>
                                      </p:cBhvr>
                                      <p:tavLst>
                                        <p:tav tm="0">
                                          <p:val>
                                            <p:fltVal val="0"/>
                                          </p:val>
                                        </p:tav>
                                        <p:tav tm="100000">
                                          <p:val>
                                            <p:strVal val="#ppt_h"/>
                                          </p:val>
                                        </p:tav>
                                      </p:tavLst>
                                    </p:anim>
                                    <p:anim calcmode="lin" valueType="num">
                                      <p:cBhvr>
                                        <p:cTn id="9" dur="1000" fill="hold"/>
                                        <p:tgtEl>
                                          <p:spTgt spid="5"/>
                                        </p:tgtEl>
                                        <p:attrNameLst>
                                          <p:attrName>style.rotation</p:attrName>
                                        </p:attrNameLst>
                                      </p:cBhvr>
                                      <p:tavLst>
                                        <p:tav tm="0">
                                          <p:val>
                                            <p:fltVal val="90"/>
                                          </p:val>
                                        </p:tav>
                                        <p:tav tm="100000">
                                          <p:val>
                                            <p:fltVal val="0"/>
                                          </p:val>
                                        </p:tav>
                                      </p:tavLst>
                                    </p:anim>
                                    <p:animEffect transition="in" filter="fade">
                                      <p:cBhvr>
                                        <p:cTn id="10"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0"/>
            <a:ext cx="7010400" cy="1143000"/>
          </a:xfrm>
          <a:ln>
            <a:solidFill>
              <a:schemeClr val="tx1"/>
            </a:solidFill>
          </a:ln>
        </p:spPr>
        <p:txBody>
          <a:bodyPr>
            <a:noAutofit/>
          </a:bodyPr>
          <a:lstStyle/>
          <a:p>
            <a:r>
              <a:rPr lang="en-US" sz="3900" b="1" dirty="0" smtClean="0">
                <a:latin typeface="Times New Roman" pitchFamily="18" charset="0"/>
                <a:cs typeface="Times New Roman" pitchFamily="18" charset="0"/>
              </a:rPr>
              <a:t>A study of </a:t>
            </a:r>
            <a:r>
              <a:rPr lang="en-US" sz="3900" b="1" u="sng" dirty="0" smtClean="0">
                <a:latin typeface="Times New Roman" pitchFamily="18" charset="0"/>
                <a:cs typeface="Times New Roman" pitchFamily="18" charset="0"/>
              </a:rPr>
              <a:t>Mormonism:</a:t>
            </a:r>
            <a:r>
              <a:rPr lang="en-US" sz="3900" b="1" dirty="0" smtClean="0">
                <a:latin typeface="Times New Roman" pitchFamily="18" charset="0"/>
                <a:cs typeface="Times New Roman" pitchFamily="18" charset="0"/>
              </a:rPr>
              <a:t> Issues with Smith’s writings</a:t>
            </a:r>
            <a:endParaRPr lang="en-US" sz="3900" b="1" dirty="0">
              <a:ln>
                <a:solidFill>
                  <a:schemeClr val="tx1"/>
                </a:solidFill>
              </a:ln>
              <a:solidFill>
                <a:srgbClr val="C00000"/>
              </a:solidFill>
              <a:latin typeface="Times New Roman" pitchFamily="18" charset="0"/>
              <a:cs typeface="Times New Roman" pitchFamily="18" charset="0"/>
            </a:endParaRPr>
          </a:p>
        </p:txBody>
      </p:sp>
      <p:sp>
        <p:nvSpPr>
          <p:cNvPr id="5" name="TextBox 4"/>
          <p:cNvSpPr txBox="1"/>
          <p:nvPr/>
        </p:nvSpPr>
        <p:spPr>
          <a:xfrm>
            <a:off x="0" y="1158041"/>
            <a:ext cx="9166371" cy="5509200"/>
          </a:xfrm>
          <a:prstGeom prst="rect">
            <a:avLst/>
          </a:prstGeom>
          <a:noFill/>
        </p:spPr>
        <p:txBody>
          <a:bodyPr wrap="square" rtlCol="0">
            <a:spAutoFit/>
          </a:bodyPr>
          <a:lstStyle/>
          <a:p>
            <a:pPr marL="514350" indent="-514350">
              <a:buFont typeface="+mj-lt"/>
              <a:buAutoNum type="alphaUcPeriod" startAt="2"/>
            </a:pPr>
            <a:r>
              <a:rPr lang="en-US" sz="3200" b="1" dirty="0" smtClean="0">
                <a:latin typeface="Times New Roman" pitchFamily="18" charset="0"/>
                <a:cs typeface="Times New Roman" pitchFamily="18" charset="0"/>
              </a:rPr>
              <a:t>Contradictions with the Bible</a:t>
            </a:r>
          </a:p>
          <a:p>
            <a:pPr marL="971550" lvl="1" indent="-514350">
              <a:buFont typeface="+mj-lt"/>
              <a:buAutoNum type="arabicPeriod" startAt="4"/>
            </a:pPr>
            <a:r>
              <a:rPr lang="en-US" sz="3200" b="1" dirty="0" smtClean="0">
                <a:latin typeface="Times New Roman" pitchFamily="18" charset="0"/>
                <a:cs typeface="Times New Roman" pitchFamily="18" charset="0"/>
              </a:rPr>
              <a:t>Claims that disciples were called “Christians” by 73 BC – Alma 46:15, 21:45-46</a:t>
            </a:r>
          </a:p>
          <a:p>
            <a:pPr marL="1428750" lvl="2" indent="-514350">
              <a:buFont typeface="+mj-lt"/>
              <a:buAutoNum type="alphaLcPeriod"/>
            </a:pPr>
            <a:r>
              <a:rPr lang="en-US" sz="3200" b="1" dirty="0" smtClean="0">
                <a:latin typeface="Times New Roman" pitchFamily="18" charset="0"/>
                <a:cs typeface="Times New Roman" pitchFamily="18" charset="0"/>
              </a:rPr>
              <a:t>The Bible says the disciples were first called “Christians” in Antioch around 44 AD – Acts 11:26</a:t>
            </a:r>
          </a:p>
          <a:p>
            <a:pPr marL="971550" lvl="1" indent="-514350">
              <a:buFont typeface="+mj-lt"/>
              <a:buAutoNum type="arabicPeriod" startAt="4"/>
            </a:pPr>
            <a:r>
              <a:rPr lang="en-US" sz="3200" b="1" dirty="0" smtClean="0">
                <a:latin typeface="Times New Roman" pitchFamily="18" charset="0"/>
                <a:cs typeface="Times New Roman" pitchFamily="18" charset="0"/>
              </a:rPr>
              <a:t>Claims that the Father is flesh and bones – D&amp;C 130:22</a:t>
            </a:r>
          </a:p>
          <a:p>
            <a:pPr marL="1428750" lvl="2" indent="-514350">
              <a:buFont typeface="+mj-lt"/>
              <a:buAutoNum type="alphaLcPeriod"/>
            </a:pPr>
            <a:r>
              <a:rPr lang="en-US" sz="3200" b="1" dirty="0" smtClean="0">
                <a:latin typeface="Times New Roman" pitchFamily="18" charset="0"/>
                <a:cs typeface="Times New Roman" pitchFamily="18" charset="0"/>
              </a:rPr>
              <a:t>The Bible teaches that the Father is a Spirit (Jn. 4:24) and spirits do not have flesh and bone (</a:t>
            </a:r>
            <a:r>
              <a:rPr lang="en-US" sz="3200" b="1" dirty="0" err="1" smtClean="0">
                <a:latin typeface="Times New Roman" pitchFamily="18" charset="0"/>
                <a:cs typeface="Times New Roman" pitchFamily="18" charset="0"/>
              </a:rPr>
              <a:t>Lk</a:t>
            </a:r>
            <a:r>
              <a:rPr lang="en-US" sz="3200" b="1" dirty="0" smtClean="0">
                <a:latin typeface="Times New Roman" pitchFamily="18" charset="0"/>
                <a:cs typeface="Times New Roman" pitchFamily="18" charset="0"/>
              </a:rPr>
              <a:t>. 24:39)</a:t>
            </a:r>
          </a:p>
        </p:txBody>
      </p:sp>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066800" cy="1143000"/>
          </a:xfrm>
          <a:prstGeom prst="rect">
            <a:avLst/>
          </a:prstGeom>
        </p:spPr>
      </p:pic>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77200" y="-3495"/>
            <a:ext cx="1066800" cy="1146495"/>
          </a:xfrm>
          <a:prstGeom prst="rect">
            <a:avLst/>
          </a:prstGeom>
        </p:spPr>
      </p:pic>
    </p:spTree>
    <p:extLst>
      <p:ext uri="{BB962C8B-B14F-4D97-AF65-F5344CB8AC3E}">
        <p14:creationId xmlns:p14="http://schemas.microsoft.com/office/powerpoint/2010/main" val="18419753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0"/>
            <a:ext cx="7010400" cy="1143000"/>
          </a:xfrm>
          <a:ln>
            <a:solidFill>
              <a:schemeClr val="tx1"/>
            </a:solidFill>
          </a:ln>
        </p:spPr>
        <p:txBody>
          <a:bodyPr>
            <a:noAutofit/>
          </a:bodyPr>
          <a:lstStyle/>
          <a:p>
            <a:r>
              <a:rPr lang="en-US" sz="3900" b="1" dirty="0" smtClean="0">
                <a:latin typeface="Times New Roman" pitchFamily="18" charset="0"/>
                <a:cs typeface="Times New Roman" pitchFamily="18" charset="0"/>
              </a:rPr>
              <a:t>A study of </a:t>
            </a:r>
            <a:r>
              <a:rPr lang="en-US" sz="3900" b="1" u="sng" dirty="0" smtClean="0">
                <a:latin typeface="Times New Roman" pitchFamily="18" charset="0"/>
                <a:cs typeface="Times New Roman" pitchFamily="18" charset="0"/>
              </a:rPr>
              <a:t>Mormonism:</a:t>
            </a:r>
            <a:r>
              <a:rPr lang="en-US" sz="3900" b="1" dirty="0" smtClean="0">
                <a:latin typeface="Times New Roman" pitchFamily="18" charset="0"/>
                <a:cs typeface="Times New Roman" pitchFamily="18" charset="0"/>
              </a:rPr>
              <a:t> Issues with Smith’s writings</a:t>
            </a:r>
            <a:endParaRPr lang="en-US" sz="3900" b="1" dirty="0">
              <a:ln>
                <a:solidFill>
                  <a:schemeClr val="tx1"/>
                </a:solidFill>
              </a:ln>
              <a:solidFill>
                <a:srgbClr val="C00000"/>
              </a:solidFill>
              <a:latin typeface="Times New Roman" pitchFamily="18" charset="0"/>
              <a:cs typeface="Times New Roman" pitchFamily="18" charset="0"/>
            </a:endParaRPr>
          </a:p>
        </p:txBody>
      </p:sp>
      <p:sp>
        <p:nvSpPr>
          <p:cNvPr id="5" name="TextBox 4"/>
          <p:cNvSpPr txBox="1"/>
          <p:nvPr/>
        </p:nvSpPr>
        <p:spPr>
          <a:xfrm>
            <a:off x="0" y="1158041"/>
            <a:ext cx="9166371" cy="5823133"/>
          </a:xfrm>
          <a:prstGeom prst="rect">
            <a:avLst/>
          </a:prstGeom>
          <a:noFill/>
        </p:spPr>
        <p:txBody>
          <a:bodyPr wrap="square" rtlCol="0">
            <a:spAutoFit/>
          </a:bodyPr>
          <a:lstStyle/>
          <a:p>
            <a:pPr marL="514350" indent="-514350">
              <a:buFont typeface="+mj-lt"/>
              <a:buAutoNum type="alphaUcPeriod" startAt="2"/>
            </a:pPr>
            <a:r>
              <a:rPr lang="en-US" sz="2660" b="1" dirty="0" smtClean="0">
                <a:latin typeface="Times New Roman" pitchFamily="18" charset="0"/>
                <a:cs typeface="Times New Roman" pitchFamily="18" charset="0"/>
              </a:rPr>
              <a:t>Contradictions with the Bible</a:t>
            </a:r>
          </a:p>
          <a:p>
            <a:pPr marL="971550" lvl="1" indent="-514350">
              <a:buFont typeface="+mj-lt"/>
              <a:buAutoNum type="arabicPeriod" startAt="6"/>
            </a:pPr>
            <a:r>
              <a:rPr lang="en-US" sz="2660" b="1" dirty="0" smtClean="0">
                <a:latin typeface="Times New Roman" pitchFamily="18" charset="0"/>
                <a:cs typeface="Times New Roman" pitchFamily="18" charset="0"/>
              </a:rPr>
              <a:t>Claims the Bible is not complete – 2 Nephi 29:6, “</a:t>
            </a:r>
            <a:r>
              <a:rPr lang="en-US" sz="2660" i="1" dirty="0" smtClean="0">
                <a:latin typeface="Times New Roman" pitchFamily="18" charset="0"/>
                <a:cs typeface="Times New Roman" pitchFamily="18" charset="0"/>
              </a:rPr>
              <a:t>Thou fool, that shall say; ‘A Bible, we have got a Bible, and we need no more Bible</a:t>
            </a:r>
            <a:r>
              <a:rPr lang="en-US" sz="2660" b="1" dirty="0" smtClean="0">
                <a:latin typeface="Times New Roman" pitchFamily="18" charset="0"/>
                <a:cs typeface="Times New Roman" pitchFamily="18" charset="0"/>
              </a:rPr>
              <a:t>…”; 29:10, “</a:t>
            </a:r>
            <a:r>
              <a:rPr lang="en-US" sz="2660" i="1" dirty="0" smtClean="0">
                <a:latin typeface="Times New Roman" pitchFamily="18" charset="0"/>
                <a:cs typeface="Times New Roman" pitchFamily="18" charset="0"/>
              </a:rPr>
              <a:t>Wherefore because that ye have a Bible ye need not suppose that it contains all my words; neither need ye suppose that I have not caused more to be written</a:t>
            </a:r>
            <a:r>
              <a:rPr lang="en-US" sz="2660" b="1" dirty="0" smtClean="0">
                <a:latin typeface="Times New Roman" pitchFamily="18" charset="0"/>
                <a:cs typeface="Times New Roman" pitchFamily="18" charset="0"/>
              </a:rPr>
              <a:t>”</a:t>
            </a:r>
          </a:p>
          <a:p>
            <a:pPr marL="1428750" lvl="2" indent="-514350">
              <a:buFont typeface="+mj-lt"/>
              <a:buAutoNum type="alphaLcPeriod"/>
            </a:pPr>
            <a:r>
              <a:rPr lang="en-US" sz="2660" b="1" dirty="0" smtClean="0">
                <a:latin typeface="Times New Roman" pitchFamily="18" charset="0"/>
                <a:cs typeface="Times New Roman" pitchFamily="18" charset="0"/>
              </a:rPr>
              <a:t>Acts 20:27 – Paul declared the whole counsel of God</a:t>
            </a:r>
          </a:p>
          <a:p>
            <a:pPr marL="1428750" lvl="2" indent="-514350">
              <a:buFont typeface="+mj-lt"/>
              <a:buAutoNum type="alphaLcPeriod"/>
            </a:pPr>
            <a:r>
              <a:rPr lang="en-US" sz="2660" b="1" dirty="0" smtClean="0">
                <a:latin typeface="Times New Roman" pitchFamily="18" charset="0"/>
                <a:cs typeface="Times New Roman" pitchFamily="18" charset="0"/>
              </a:rPr>
              <a:t>II Pet. 1:3 – We have all things that pertain to life and godliness</a:t>
            </a:r>
          </a:p>
          <a:p>
            <a:pPr marL="1428750" lvl="2" indent="-514350">
              <a:buFont typeface="+mj-lt"/>
              <a:buAutoNum type="alphaLcPeriod"/>
            </a:pPr>
            <a:r>
              <a:rPr lang="en-US" sz="2660" b="1" dirty="0" smtClean="0">
                <a:latin typeface="Times New Roman" pitchFamily="18" charset="0"/>
                <a:cs typeface="Times New Roman" pitchFamily="18" charset="0"/>
              </a:rPr>
              <a:t>Matt. 24:35 – Christ’s words will never pass away</a:t>
            </a:r>
          </a:p>
          <a:p>
            <a:pPr marL="1428750" lvl="2" indent="-514350">
              <a:buFont typeface="+mj-lt"/>
              <a:buAutoNum type="alphaLcPeriod"/>
            </a:pPr>
            <a:r>
              <a:rPr lang="en-US" sz="2660" b="1" dirty="0" smtClean="0">
                <a:latin typeface="Times New Roman" pitchFamily="18" charset="0"/>
                <a:cs typeface="Times New Roman" pitchFamily="18" charset="0"/>
              </a:rPr>
              <a:t>John 14:26, 16:13 – The Spirit would guide the apostles into “all truth”</a:t>
            </a:r>
          </a:p>
          <a:p>
            <a:pPr marL="1428750" lvl="2" indent="-514350">
              <a:buFont typeface="+mj-lt"/>
              <a:buAutoNum type="alphaLcPeriod"/>
            </a:pPr>
            <a:r>
              <a:rPr lang="en-US" sz="2660" b="1" dirty="0" smtClean="0">
                <a:latin typeface="Times New Roman" pitchFamily="18" charset="0"/>
                <a:cs typeface="Times New Roman" pitchFamily="18" charset="0"/>
              </a:rPr>
              <a:t>I Pet. 1:23, 25 – God’s word abides forever</a:t>
            </a:r>
          </a:p>
        </p:txBody>
      </p:sp>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066800" cy="1143000"/>
          </a:xfrm>
          <a:prstGeom prst="rect">
            <a:avLst/>
          </a:prstGeom>
        </p:spPr>
      </p:pic>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77200" y="-3495"/>
            <a:ext cx="1066800" cy="1146495"/>
          </a:xfrm>
          <a:prstGeom prst="rect">
            <a:avLst/>
          </a:prstGeom>
        </p:spPr>
      </p:pic>
    </p:spTree>
    <p:extLst>
      <p:ext uri="{BB962C8B-B14F-4D97-AF65-F5344CB8AC3E}">
        <p14:creationId xmlns:p14="http://schemas.microsoft.com/office/powerpoint/2010/main" val="917497515"/>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0"/>
            <a:ext cx="7010400" cy="1143000"/>
          </a:xfrm>
          <a:ln>
            <a:solidFill>
              <a:schemeClr val="tx1"/>
            </a:solidFill>
          </a:ln>
        </p:spPr>
        <p:txBody>
          <a:bodyPr>
            <a:noAutofit/>
          </a:bodyPr>
          <a:lstStyle/>
          <a:p>
            <a:r>
              <a:rPr lang="en-US" sz="3900" b="1" dirty="0" smtClean="0">
                <a:latin typeface="Times New Roman" pitchFamily="18" charset="0"/>
                <a:cs typeface="Times New Roman" pitchFamily="18" charset="0"/>
              </a:rPr>
              <a:t>A study of </a:t>
            </a:r>
            <a:r>
              <a:rPr lang="en-US" sz="3900" b="1" u="sng" dirty="0" smtClean="0">
                <a:latin typeface="Times New Roman" pitchFamily="18" charset="0"/>
                <a:cs typeface="Times New Roman" pitchFamily="18" charset="0"/>
              </a:rPr>
              <a:t>Mormonism:</a:t>
            </a:r>
            <a:r>
              <a:rPr lang="en-US" sz="3900" b="1" dirty="0" smtClean="0">
                <a:latin typeface="Times New Roman" pitchFamily="18" charset="0"/>
                <a:cs typeface="Times New Roman" pitchFamily="18" charset="0"/>
              </a:rPr>
              <a:t> Issues with Smith’s writings</a:t>
            </a:r>
            <a:endParaRPr lang="en-US" sz="3900" b="1" dirty="0">
              <a:ln>
                <a:solidFill>
                  <a:schemeClr val="tx1"/>
                </a:solidFill>
              </a:ln>
              <a:solidFill>
                <a:srgbClr val="C00000"/>
              </a:solidFill>
              <a:latin typeface="Times New Roman" pitchFamily="18" charset="0"/>
              <a:cs typeface="Times New Roman" pitchFamily="18" charset="0"/>
            </a:endParaRPr>
          </a:p>
        </p:txBody>
      </p:sp>
      <p:sp>
        <p:nvSpPr>
          <p:cNvPr id="5" name="TextBox 4"/>
          <p:cNvSpPr txBox="1"/>
          <p:nvPr/>
        </p:nvSpPr>
        <p:spPr>
          <a:xfrm>
            <a:off x="0" y="1158041"/>
            <a:ext cx="9166371" cy="5016758"/>
          </a:xfrm>
          <a:prstGeom prst="rect">
            <a:avLst/>
          </a:prstGeom>
          <a:noFill/>
        </p:spPr>
        <p:txBody>
          <a:bodyPr wrap="square" rtlCol="0">
            <a:spAutoFit/>
          </a:bodyPr>
          <a:lstStyle/>
          <a:p>
            <a:pPr marL="514350" indent="-514350">
              <a:buFont typeface="+mj-lt"/>
              <a:buAutoNum type="alphaUcPeriod" startAt="2"/>
            </a:pPr>
            <a:r>
              <a:rPr lang="en-US" sz="3200" b="1" dirty="0" smtClean="0">
                <a:latin typeface="Times New Roman" pitchFamily="18" charset="0"/>
                <a:cs typeface="Times New Roman" pitchFamily="18" charset="0"/>
              </a:rPr>
              <a:t>Contradictions with the Bible</a:t>
            </a:r>
          </a:p>
          <a:p>
            <a:pPr marL="971550" lvl="1" indent="-514350">
              <a:buFont typeface="+mj-lt"/>
              <a:buAutoNum type="arabicPeriod" startAt="7"/>
            </a:pPr>
            <a:r>
              <a:rPr lang="en-US" sz="3200" b="1" dirty="0" smtClean="0">
                <a:latin typeface="Times New Roman" pitchFamily="18" charset="0"/>
                <a:cs typeface="Times New Roman" pitchFamily="18" charset="0"/>
              </a:rPr>
              <a:t>Claims, in some form, inherited sin – 2 Nephi 2:21, “</a:t>
            </a:r>
            <a:r>
              <a:rPr lang="en-US" sz="3200" i="1" dirty="0" smtClean="0">
                <a:latin typeface="Times New Roman" pitchFamily="18" charset="0"/>
                <a:cs typeface="Times New Roman" pitchFamily="18" charset="0"/>
              </a:rPr>
              <a:t>…For He gave commandment that all men must repent; for He showed unto all men that they were lost, because of the transgression of their parents</a:t>
            </a:r>
            <a:r>
              <a:rPr lang="en-US" sz="3200" b="1" dirty="0" smtClean="0">
                <a:latin typeface="Times New Roman" pitchFamily="18" charset="0"/>
                <a:cs typeface="Times New Roman" pitchFamily="18" charset="0"/>
              </a:rPr>
              <a:t>”</a:t>
            </a:r>
          </a:p>
          <a:p>
            <a:pPr marL="1428750" lvl="2" indent="-514350">
              <a:buFont typeface="+mj-lt"/>
              <a:buAutoNum type="alphaLcPeriod"/>
            </a:pPr>
            <a:r>
              <a:rPr lang="en-US" sz="3200" b="1" dirty="0" smtClean="0">
                <a:latin typeface="Times New Roman" pitchFamily="18" charset="0"/>
                <a:cs typeface="Times New Roman" pitchFamily="18" charset="0"/>
              </a:rPr>
              <a:t>Ezek. 18:20 – The child shall not bear the sins of the parent</a:t>
            </a:r>
          </a:p>
          <a:p>
            <a:pPr marL="1428750" lvl="2" indent="-514350">
              <a:buFont typeface="+mj-lt"/>
              <a:buAutoNum type="alphaLcPeriod"/>
            </a:pPr>
            <a:r>
              <a:rPr lang="en-US" sz="3200" b="1" dirty="0" smtClean="0">
                <a:latin typeface="Times New Roman" pitchFamily="18" charset="0"/>
                <a:cs typeface="Times New Roman" pitchFamily="18" charset="0"/>
              </a:rPr>
              <a:t>I John 3:4 – Sin takes place when an individual transgresses the law</a:t>
            </a:r>
          </a:p>
        </p:txBody>
      </p:sp>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066800" cy="1143000"/>
          </a:xfrm>
          <a:prstGeom prst="rect">
            <a:avLst/>
          </a:prstGeom>
        </p:spPr>
      </p:pic>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77200" y="-3495"/>
            <a:ext cx="1066800" cy="1146495"/>
          </a:xfrm>
          <a:prstGeom prst="rect">
            <a:avLst/>
          </a:prstGeom>
        </p:spPr>
      </p:pic>
    </p:spTree>
    <p:extLst>
      <p:ext uri="{BB962C8B-B14F-4D97-AF65-F5344CB8AC3E}">
        <p14:creationId xmlns:p14="http://schemas.microsoft.com/office/powerpoint/2010/main" val="396766592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0"/>
            <a:ext cx="7010400" cy="1143000"/>
          </a:xfrm>
          <a:ln>
            <a:solidFill>
              <a:schemeClr val="tx1"/>
            </a:solidFill>
          </a:ln>
        </p:spPr>
        <p:txBody>
          <a:bodyPr>
            <a:noAutofit/>
          </a:bodyPr>
          <a:lstStyle/>
          <a:p>
            <a:r>
              <a:rPr lang="en-US" sz="3900" b="1" dirty="0" smtClean="0">
                <a:latin typeface="Times New Roman" pitchFamily="18" charset="0"/>
                <a:cs typeface="Times New Roman" pitchFamily="18" charset="0"/>
              </a:rPr>
              <a:t>A study of </a:t>
            </a:r>
            <a:r>
              <a:rPr lang="en-US" sz="3900" b="1" u="sng" dirty="0" smtClean="0">
                <a:latin typeface="Times New Roman" pitchFamily="18" charset="0"/>
                <a:cs typeface="Times New Roman" pitchFamily="18" charset="0"/>
              </a:rPr>
              <a:t>Mormonism:</a:t>
            </a:r>
            <a:r>
              <a:rPr lang="en-US" sz="3900" b="1" dirty="0" smtClean="0">
                <a:latin typeface="Times New Roman" pitchFamily="18" charset="0"/>
                <a:cs typeface="Times New Roman" pitchFamily="18" charset="0"/>
              </a:rPr>
              <a:t> Issues with Smith’s writings</a:t>
            </a:r>
            <a:endParaRPr lang="en-US" sz="3900" b="1" dirty="0">
              <a:ln>
                <a:solidFill>
                  <a:schemeClr val="tx1"/>
                </a:solidFill>
              </a:ln>
              <a:solidFill>
                <a:srgbClr val="C00000"/>
              </a:solidFill>
              <a:latin typeface="Times New Roman" pitchFamily="18" charset="0"/>
              <a:cs typeface="Times New Roman" pitchFamily="18" charset="0"/>
            </a:endParaRPr>
          </a:p>
        </p:txBody>
      </p:sp>
      <p:sp>
        <p:nvSpPr>
          <p:cNvPr id="5" name="TextBox 4"/>
          <p:cNvSpPr txBox="1"/>
          <p:nvPr/>
        </p:nvSpPr>
        <p:spPr>
          <a:xfrm>
            <a:off x="0" y="1158041"/>
            <a:ext cx="9166371" cy="5447645"/>
          </a:xfrm>
          <a:prstGeom prst="rect">
            <a:avLst/>
          </a:prstGeom>
          <a:noFill/>
        </p:spPr>
        <p:txBody>
          <a:bodyPr wrap="square" rtlCol="0">
            <a:spAutoFit/>
          </a:bodyPr>
          <a:lstStyle/>
          <a:p>
            <a:pPr marL="514350" indent="-514350">
              <a:buFont typeface="+mj-lt"/>
              <a:buAutoNum type="alphaUcPeriod" startAt="3"/>
            </a:pPr>
            <a:r>
              <a:rPr lang="en-US" sz="2900" b="1" dirty="0" smtClean="0">
                <a:latin typeface="Times New Roman" pitchFamily="18" charset="0"/>
                <a:cs typeface="Times New Roman" pitchFamily="18" charset="0"/>
              </a:rPr>
              <a:t>The entire belief system is based upon “Continuous Revelation”</a:t>
            </a:r>
          </a:p>
          <a:p>
            <a:pPr marL="971550" lvl="1" indent="-514350">
              <a:buFont typeface="+mj-lt"/>
              <a:buAutoNum type="arabicPeriod"/>
            </a:pPr>
            <a:r>
              <a:rPr lang="en-US" sz="2900" b="1" dirty="0" smtClean="0">
                <a:latin typeface="Times New Roman" pitchFamily="18" charset="0"/>
                <a:cs typeface="Times New Roman" pitchFamily="18" charset="0"/>
              </a:rPr>
              <a:t>“</a:t>
            </a:r>
            <a:r>
              <a:rPr lang="en-US" sz="2900" i="1" dirty="0" smtClean="0">
                <a:latin typeface="Times New Roman" pitchFamily="18" charset="0"/>
                <a:cs typeface="Times New Roman" pitchFamily="18" charset="0"/>
              </a:rPr>
              <a:t>If it could be proved from Scripture that God had revealed all that He ever intended to reveal, then a professed revelation would not require investigation; for it would be known at once, that everything of the kind was an imposition.  It would be folly in the extreme to inquire whether a professed new revelation were true or false; for if God had declared in His word that no more was to be given, all writings or books purporting to be a new revelation could not be otherwise than false</a:t>
            </a:r>
            <a:r>
              <a:rPr lang="en-US" sz="2900" b="1" dirty="0" smtClean="0">
                <a:latin typeface="Times New Roman" pitchFamily="18" charset="0"/>
                <a:cs typeface="Times New Roman" pitchFamily="18" charset="0"/>
              </a:rPr>
              <a:t>.”  (</a:t>
            </a:r>
            <a:r>
              <a:rPr lang="en-US" sz="2900" b="1" i="1" dirty="0" smtClean="0">
                <a:latin typeface="Times New Roman" pitchFamily="18" charset="0"/>
                <a:cs typeface="Times New Roman" pitchFamily="18" charset="0"/>
              </a:rPr>
              <a:t>Orson Pratt’s Works</a:t>
            </a:r>
            <a:r>
              <a:rPr lang="en-US" sz="2900" b="1" dirty="0" smtClean="0">
                <a:latin typeface="Times New Roman" pitchFamily="18" charset="0"/>
                <a:cs typeface="Times New Roman" pitchFamily="18" charset="0"/>
              </a:rPr>
              <a:t>, pg.70)</a:t>
            </a:r>
          </a:p>
        </p:txBody>
      </p:sp>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066800" cy="1143000"/>
          </a:xfrm>
          <a:prstGeom prst="rect">
            <a:avLst/>
          </a:prstGeom>
        </p:spPr>
      </p:pic>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77200" y="-3495"/>
            <a:ext cx="1066800" cy="1146495"/>
          </a:xfrm>
          <a:prstGeom prst="rect">
            <a:avLst/>
          </a:prstGeom>
        </p:spPr>
      </p:pic>
    </p:spTree>
    <p:extLst>
      <p:ext uri="{BB962C8B-B14F-4D97-AF65-F5344CB8AC3E}">
        <p14:creationId xmlns:p14="http://schemas.microsoft.com/office/powerpoint/2010/main" val="38855258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ppt_w</p:attrName>
                                        </p:attrNameLst>
                                      </p:cBhvr>
                                      <p:tavLst>
                                        <p:tav tm="0">
                                          <p:val>
                                            <p:fltVal val="0"/>
                                          </p:val>
                                        </p:tav>
                                        <p:tav tm="100000">
                                          <p:val>
                                            <p:strVal val="#ppt_w"/>
                                          </p:val>
                                        </p:tav>
                                      </p:tavLst>
                                    </p:anim>
                                    <p:anim calcmode="lin" valueType="num">
                                      <p:cBhvr>
                                        <p:cTn id="8" dur="1000" fill="hold"/>
                                        <p:tgtEl>
                                          <p:spTgt spid="5"/>
                                        </p:tgtEl>
                                        <p:attrNameLst>
                                          <p:attrName>ppt_h</p:attrName>
                                        </p:attrNameLst>
                                      </p:cBhvr>
                                      <p:tavLst>
                                        <p:tav tm="0">
                                          <p:val>
                                            <p:fltVal val="0"/>
                                          </p:val>
                                        </p:tav>
                                        <p:tav tm="100000">
                                          <p:val>
                                            <p:strVal val="#ppt_h"/>
                                          </p:val>
                                        </p:tav>
                                      </p:tavLst>
                                    </p:anim>
                                    <p:anim calcmode="lin" valueType="num">
                                      <p:cBhvr>
                                        <p:cTn id="9" dur="1000" fill="hold"/>
                                        <p:tgtEl>
                                          <p:spTgt spid="5"/>
                                        </p:tgtEl>
                                        <p:attrNameLst>
                                          <p:attrName>style.rotation</p:attrName>
                                        </p:attrNameLst>
                                      </p:cBhvr>
                                      <p:tavLst>
                                        <p:tav tm="0">
                                          <p:val>
                                            <p:fltVal val="90"/>
                                          </p:val>
                                        </p:tav>
                                        <p:tav tm="100000">
                                          <p:val>
                                            <p:fltVal val="0"/>
                                          </p:val>
                                        </p:tav>
                                      </p:tavLst>
                                    </p:anim>
                                    <p:animEffect transition="in" filter="fade">
                                      <p:cBhvr>
                                        <p:cTn id="10"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0"/>
            <a:ext cx="7010400" cy="1143000"/>
          </a:xfrm>
          <a:ln>
            <a:solidFill>
              <a:schemeClr val="tx1"/>
            </a:solidFill>
          </a:ln>
        </p:spPr>
        <p:txBody>
          <a:bodyPr>
            <a:noAutofit/>
          </a:bodyPr>
          <a:lstStyle/>
          <a:p>
            <a:r>
              <a:rPr lang="en-US" sz="3900" b="1" dirty="0" smtClean="0">
                <a:latin typeface="Times New Roman" pitchFamily="18" charset="0"/>
                <a:cs typeface="Times New Roman" pitchFamily="18" charset="0"/>
              </a:rPr>
              <a:t>A study of </a:t>
            </a:r>
            <a:r>
              <a:rPr lang="en-US" sz="3900" b="1" u="sng" dirty="0" smtClean="0">
                <a:latin typeface="Times New Roman" pitchFamily="18" charset="0"/>
                <a:cs typeface="Times New Roman" pitchFamily="18" charset="0"/>
              </a:rPr>
              <a:t>Mormonism:</a:t>
            </a:r>
            <a:r>
              <a:rPr lang="en-US" sz="3900" b="1" dirty="0" smtClean="0">
                <a:latin typeface="Times New Roman" pitchFamily="18" charset="0"/>
                <a:cs typeface="Times New Roman" pitchFamily="18" charset="0"/>
              </a:rPr>
              <a:t> Issues with Smith’s writings</a:t>
            </a:r>
            <a:endParaRPr lang="en-US" sz="3900" b="1" dirty="0">
              <a:ln>
                <a:solidFill>
                  <a:schemeClr val="tx1"/>
                </a:solidFill>
              </a:ln>
              <a:solidFill>
                <a:srgbClr val="C00000"/>
              </a:solidFill>
              <a:latin typeface="Times New Roman" pitchFamily="18" charset="0"/>
              <a:cs typeface="Times New Roman" pitchFamily="18" charset="0"/>
            </a:endParaRPr>
          </a:p>
        </p:txBody>
      </p:sp>
      <p:sp>
        <p:nvSpPr>
          <p:cNvPr id="5" name="TextBox 4"/>
          <p:cNvSpPr txBox="1"/>
          <p:nvPr/>
        </p:nvSpPr>
        <p:spPr>
          <a:xfrm>
            <a:off x="0" y="1158041"/>
            <a:ext cx="9166371" cy="5823133"/>
          </a:xfrm>
          <a:prstGeom prst="rect">
            <a:avLst/>
          </a:prstGeom>
          <a:noFill/>
        </p:spPr>
        <p:txBody>
          <a:bodyPr wrap="square" rtlCol="0">
            <a:spAutoFit/>
          </a:bodyPr>
          <a:lstStyle/>
          <a:p>
            <a:pPr marL="514350" indent="-514350">
              <a:buFont typeface="+mj-lt"/>
              <a:buAutoNum type="alphaUcPeriod" startAt="3"/>
            </a:pPr>
            <a:r>
              <a:rPr lang="en-US" sz="2660" b="1" dirty="0" smtClean="0">
                <a:latin typeface="Times New Roman" pitchFamily="18" charset="0"/>
                <a:cs typeface="Times New Roman" pitchFamily="18" charset="0"/>
              </a:rPr>
              <a:t>The entire belief system is based upon “Continuous Revelation”</a:t>
            </a:r>
          </a:p>
          <a:p>
            <a:pPr marL="971550" lvl="1" indent="-514350">
              <a:buFont typeface="+mj-lt"/>
              <a:buAutoNum type="arabicPeriod" startAt="2"/>
            </a:pPr>
            <a:r>
              <a:rPr lang="en-US" sz="2660" b="1" dirty="0" smtClean="0">
                <a:latin typeface="Times New Roman" pitchFamily="18" charset="0"/>
                <a:cs typeface="Times New Roman" pitchFamily="18" charset="0"/>
              </a:rPr>
              <a:t>What does the Bible say?</a:t>
            </a:r>
          </a:p>
          <a:p>
            <a:pPr marL="1428750" lvl="2" indent="-514350">
              <a:buFont typeface="+mj-lt"/>
              <a:buAutoNum type="alphaLcPeriod"/>
            </a:pPr>
            <a:r>
              <a:rPr lang="en-US" sz="2660" b="1" dirty="0" smtClean="0">
                <a:latin typeface="Times New Roman" pitchFamily="18" charset="0"/>
                <a:cs typeface="Times New Roman" pitchFamily="18" charset="0"/>
              </a:rPr>
              <a:t>Jude 3 – The faith (Gospel) was “once for all delivered to the saints” (I Cor. 13:8-10)</a:t>
            </a:r>
          </a:p>
          <a:p>
            <a:pPr marL="1885950" lvl="3" indent="-514350">
              <a:buFont typeface="+mj-lt"/>
              <a:buAutoNum type="alphaLcPeriod"/>
            </a:pPr>
            <a:r>
              <a:rPr lang="en-US" sz="2660" b="1" dirty="0" err="1" smtClean="0">
                <a:latin typeface="Times New Roman" pitchFamily="18" charset="0"/>
                <a:cs typeface="Times New Roman" pitchFamily="18" charset="0"/>
              </a:rPr>
              <a:t>Hapax</a:t>
            </a:r>
            <a:r>
              <a:rPr lang="en-US" sz="2660" b="1" dirty="0" smtClean="0">
                <a:latin typeface="Times New Roman" pitchFamily="18" charset="0"/>
                <a:cs typeface="Times New Roman" pitchFamily="18" charset="0"/>
              </a:rPr>
              <a:t> – “</a:t>
            </a:r>
            <a:r>
              <a:rPr lang="en-US" sz="2660" i="1" dirty="0" smtClean="0">
                <a:latin typeface="Times New Roman" pitchFamily="18" charset="0"/>
                <a:cs typeface="Times New Roman" pitchFamily="18" charset="0"/>
              </a:rPr>
              <a:t>Used of what is so done as to be of perpetual validity and never need repetition, once for all</a:t>
            </a:r>
            <a:r>
              <a:rPr lang="en-US" sz="2660" b="1" dirty="0" smtClean="0">
                <a:latin typeface="Times New Roman" pitchFamily="18" charset="0"/>
                <a:cs typeface="Times New Roman" pitchFamily="18" charset="0"/>
              </a:rPr>
              <a:t>” (Thayer, </a:t>
            </a:r>
            <a:r>
              <a:rPr lang="en-US" sz="2660" b="1" i="1" dirty="0" smtClean="0">
                <a:latin typeface="Times New Roman" pitchFamily="18" charset="0"/>
                <a:cs typeface="Times New Roman" pitchFamily="18" charset="0"/>
              </a:rPr>
              <a:t>Greek-English Lexicon of the New Testament</a:t>
            </a:r>
            <a:r>
              <a:rPr lang="en-US" sz="2660" b="1" dirty="0" smtClean="0">
                <a:latin typeface="Times New Roman" pitchFamily="18" charset="0"/>
                <a:cs typeface="Times New Roman" pitchFamily="18" charset="0"/>
              </a:rPr>
              <a:t>, pg.54)</a:t>
            </a:r>
          </a:p>
          <a:p>
            <a:pPr marL="1428750" lvl="2" indent="-514350">
              <a:buFont typeface="+mj-lt"/>
              <a:buAutoNum type="alphaLcPeriod"/>
            </a:pPr>
            <a:r>
              <a:rPr lang="en-US" sz="2660" b="1" dirty="0" smtClean="0">
                <a:latin typeface="Times New Roman" pitchFamily="18" charset="0"/>
                <a:cs typeface="Times New Roman" pitchFamily="18" charset="0"/>
              </a:rPr>
              <a:t>II Pet. 1:3 – We have all things that pertain to life and godliness</a:t>
            </a:r>
          </a:p>
          <a:p>
            <a:pPr marL="1428750" lvl="2" indent="-514350">
              <a:buFont typeface="+mj-lt"/>
              <a:buAutoNum type="alphaLcPeriod"/>
            </a:pPr>
            <a:r>
              <a:rPr lang="en-US" sz="2660" b="1" dirty="0" smtClean="0">
                <a:latin typeface="Times New Roman" pitchFamily="18" charset="0"/>
                <a:cs typeface="Times New Roman" pitchFamily="18" charset="0"/>
              </a:rPr>
              <a:t>Gal. 1:8-9 – Even if Paul or an angel were to deliver anything “new”, he would be accused</a:t>
            </a:r>
          </a:p>
          <a:p>
            <a:pPr marL="1428750" lvl="2" indent="-514350">
              <a:buFont typeface="+mj-lt"/>
              <a:buAutoNum type="alphaLcPeriod"/>
            </a:pPr>
            <a:r>
              <a:rPr lang="en-US" sz="2660" b="1" dirty="0" smtClean="0">
                <a:latin typeface="Times New Roman" pitchFamily="18" charset="0"/>
                <a:cs typeface="Times New Roman" pitchFamily="18" charset="0"/>
              </a:rPr>
              <a:t>Heb. 1:2–God speaks now through His Son, not men</a:t>
            </a:r>
          </a:p>
        </p:txBody>
      </p:sp>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066800" cy="1143000"/>
          </a:xfrm>
          <a:prstGeom prst="rect">
            <a:avLst/>
          </a:prstGeom>
        </p:spPr>
      </p:pic>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77200" y="-3495"/>
            <a:ext cx="1066800" cy="1146495"/>
          </a:xfrm>
          <a:prstGeom prst="rect">
            <a:avLst/>
          </a:prstGeom>
        </p:spPr>
      </p:pic>
    </p:spTree>
    <p:extLst>
      <p:ext uri="{BB962C8B-B14F-4D97-AF65-F5344CB8AC3E}">
        <p14:creationId xmlns:p14="http://schemas.microsoft.com/office/powerpoint/2010/main" val="2936870090"/>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0"/>
            <a:ext cx="7010400" cy="1143000"/>
          </a:xfrm>
          <a:ln>
            <a:solidFill>
              <a:schemeClr val="tx1"/>
            </a:solidFill>
          </a:ln>
        </p:spPr>
        <p:txBody>
          <a:bodyPr>
            <a:noAutofit/>
          </a:bodyPr>
          <a:lstStyle/>
          <a:p>
            <a:r>
              <a:rPr lang="en-US" sz="3900" b="1" dirty="0" smtClean="0">
                <a:latin typeface="Times New Roman" pitchFamily="18" charset="0"/>
                <a:cs typeface="Times New Roman" pitchFamily="18" charset="0"/>
              </a:rPr>
              <a:t>A study of </a:t>
            </a:r>
            <a:r>
              <a:rPr lang="en-US" sz="3900" b="1" u="sng" dirty="0" smtClean="0">
                <a:latin typeface="Times New Roman" pitchFamily="18" charset="0"/>
                <a:cs typeface="Times New Roman" pitchFamily="18" charset="0"/>
              </a:rPr>
              <a:t>Mormonism:</a:t>
            </a:r>
            <a:r>
              <a:rPr lang="en-US" sz="3900" b="1" dirty="0" smtClean="0">
                <a:latin typeface="Times New Roman" pitchFamily="18" charset="0"/>
                <a:cs typeface="Times New Roman" pitchFamily="18" charset="0"/>
              </a:rPr>
              <a:t> Issues with Smith’s writings</a:t>
            </a:r>
            <a:endParaRPr lang="en-US" sz="3900" b="1" dirty="0">
              <a:ln>
                <a:solidFill>
                  <a:schemeClr val="tx1"/>
                </a:solidFill>
              </a:ln>
              <a:solidFill>
                <a:srgbClr val="C00000"/>
              </a:solidFill>
              <a:latin typeface="Times New Roman" pitchFamily="18" charset="0"/>
              <a:cs typeface="Times New Roman" pitchFamily="18" charset="0"/>
            </a:endParaRPr>
          </a:p>
        </p:txBody>
      </p:sp>
      <p:sp>
        <p:nvSpPr>
          <p:cNvPr id="5" name="TextBox 4"/>
          <p:cNvSpPr txBox="1"/>
          <p:nvPr/>
        </p:nvSpPr>
        <p:spPr>
          <a:xfrm>
            <a:off x="0" y="1158041"/>
            <a:ext cx="9166371" cy="5693866"/>
          </a:xfrm>
          <a:prstGeom prst="rect">
            <a:avLst/>
          </a:prstGeom>
          <a:noFill/>
        </p:spPr>
        <p:txBody>
          <a:bodyPr wrap="square" rtlCol="0">
            <a:spAutoFit/>
          </a:bodyPr>
          <a:lstStyle/>
          <a:p>
            <a:r>
              <a:rPr lang="en-US" sz="2800" b="1" dirty="0" smtClean="0">
                <a:latin typeface="Times New Roman" pitchFamily="18" charset="0"/>
                <a:cs typeface="Times New Roman" pitchFamily="18" charset="0"/>
              </a:rPr>
              <a:t>Conclusion:  The Mormon faith is based upon false concepts and faith in one man.  Millions will lose their soul as a result!</a:t>
            </a:r>
          </a:p>
          <a:p>
            <a:pPr marL="457200" indent="-457200">
              <a:buFont typeface="Arial" pitchFamily="34" charset="0"/>
              <a:buChar char="•"/>
            </a:pPr>
            <a:r>
              <a:rPr lang="en-US" sz="2800" b="1" dirty="0" smtClean="0">
                <a:latin typeface="Times New Roman" pitchFamily="18" charset="0"/>
                <a:cs typeface="Times New Roman" pitchFamily="18" charset="0"/>
              </a:rPr>
              <a:t>There are inconsistencies that invalidate the writings</a:t>
            </a:r>
          </a:p>
          <a:p>
            <a:pPr marL="457200" indent="-457200">
              <a:buFont typeface="Arial" pitchFamily="34" charset="0"/>
              <a:buChar char="•"/>
            </a:pPr>
            <a:r>
              <a:rPr lang="en-US" sz="2800" b="1" dirty="0" smtClean="0">
                <a:latin typeface="Times New Roman" pitchFamily="18" charset="0"/>
                <a:cs typeface="Times New Roman" pitchFamily="18" charset="0"/>
              </a:rPr>
              <a:t>There are contradictions within its own recordings</a:t>
            </a:r>
          </a:p>
          <a:p>
            <a:pPr marL="457200" indent="-457200">
              <a:buFont typeface="Arial" pitchFamily="34" charset="0"/>
              <a:buChar char="•"/>
            </a:pPr>
            <a:r>
              <a:rPr lang="en-US" sz="2800" b="1" dirty="0" smtClean="0">
                <a:latin typeface="Times New Roman" pitchFamily="18" charset="0"/>
                <a:cs typeface="Times New Roman" pitchFamily="18" charset="0"/>
              </a:rPr>
              <a:t>It plainly and obviously contradicts the Bible</a:t>
            </a:r>
          </a:p>
          <a:p>
            <a:r>
              <a:rPr lang="en-US" sz="2800" b="1" dirty="0">
                <a:latin typeface="Times New Roman" pitchFamily="18" charset="0"/>
                <a:cs typeface="Times New Roman" pitchFamily="18" charset="0"/>
              </a:rPr>
              <a:t>	</a:t>
            </a:r>
            <a:endParaRPr lang="en-US" sz="2800" b="1" dirty="0" smtClean="0">
              <a:latin typeface="Times New Roman" pitchFamily="18" charset="0"/>
              <a:cs typeface="Times New Roman" pitchFamily="18" charset="0"/>
            </a:endParaRPr>
          </a:p>
          <a:p>
            <a:pPr marL="457200" indent="-457200">
              <a:buFont typeface="Arial" pitchFamily="34" charset="0"/>
              <a:buChar char="•"/>
            </a:pPr>
            <a:r>
              <a:rPr lang="en-US" sz="2800" b="1" dirty="0" smtClean="0">
                <a:latin typeface="Times New Roman" pitchFamily="18" charset="0"/>
                <a:cs typeface="Times New Roman" pitchFamily="18" charset="0"/>
              </a:rPr>
              <a:t>If there is no difference between the Bible and the Book of Mormon (as purported they are companions), then there is no need for Mormonism</a:t>
            </a:r>
          </a:p>
          <a:p>
            <a:pPr marL="457200" indent="-457200">
              <a:buFont typeface="Arial" pitchFamily="34" charset="0"/>
              <a:buChar char="•"/>
            </a:pPr>
            <a:r>
              <a:rPr lang="en-US" sz="2800" b="1" dirty="0" smtClean="0">
                <a:latin typeface="Times New Roman" pitchFamily="18" charset="0"/>
                <a:cs typeface="Times New Roman" pitchFamily="18" charset="0"/>
              </a:rPr>
              <a:t>If Mormonism is different, it is another Gospel, and all who preach it are accursed, even angels</a:t>
            </a:r>
            <a:endParaRPr lang="en-US" sz="2800" b="1" dirty="0">
              <a:latin typeface="Times New Roman" pitchFamily="18" charset="0"/>
              <a:cs typeface="Times New Roman" pitchFamily="18" charset="0"/>
            </a:endParaRPr>
          </a:p>
          <a:p>
            <a:pPr algn="ctr"/>
            <a:r>
              <a:rPr lang="en-US" sz="2800" b="1" dirty="0" smtClean="0">
                <a:latin typeface="Times New Roman" pitchFamily="18" charset="0"/>
                <a:cs typeface="Times New Roman" pitchFamily="18" charset="0"/>
              </a:rPr>
              <a:t>Which will you believe?</a:t>
            </a:r>
          </a:p>
        </p:txBody>
      </p:sp>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066800" cy="1143000"/>
          </a:xfrm>
          <a:prstGeom prst="rect">
            <a:avLst/>
          </a:prstGeom>
        </p:spPr>
      </p:pic>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77200" y="-3495"/>
            <a:ext cx="1066800" cy="1146495"/>
          </a:xfrm>
          <a:prstGeom prst="rect">
            <a:avLst/>
          </a:prstGeom>
        </p:spPr>
      </p:pic>
    </p:spTree>
    <p:extLst>
      <p:ext uri="{BB962C8B-B14F-4D97-AF65-F5344CB8AC3E}">
        <p14:creationId xmlns:p14="http://schemas.microsoft.com/office/powerpoint/2010/main" val="35117875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ppt_w</p:attrName>
                                        </p:attrNameLst>
                                      </p:cBhvr>
                                      <p:tavLst>
                                        <p:tav tm="0">
                                          <p:val>
                                            <p:fltVal val="0"/>
                                          </p:val>
                                        </p:tav>
                                        <p:tav tm="100000">
                                          <p:val>
                                            <p:strVal val="#ppt_w"/>
                                          </p:val>
                                        </p:tav>
                                      </p:tavLst>
                                    </p:anim>
                                    <p:anim calcmode="lin" valueType="num">
                                      <p:cBhvr>
                                        <p:cTn id="8" dur="1000" fill="hold"/>
                                        <p:tgtEl>
                                          <p:spTgt spid="5"/>
                                        </p:tgtEl>
                                        <p:attrNameLst>
                                          <p:attrName>ppt_h</p:attrName>
                                        </p:attrNameLst>
                                      </p:cBhvr>
                                      <p:tavLst>
                                        <p:tav tm="0">
                                          <p:val>
                                            <p:fltVal val="0"/>
                                          </p:val>
                                        </p:tav>
                                        <p:tav tm="100000">
                                          <p:val>
                                            <p:strVal val="#ppt_h"/>
                                          </p:val>
                                        </p:tav>
                                      </p:tavLst>
                                    </p:anim>
                                    <p:anim calcmode="lin" valueType="num">
                                      <p:cBhvr>
                                        <p:cTn id="9" dur="1000" fill="hold"/>
                                        <p:tgtEl>
                                          <p:spTgt spid="5"/>
                                        </p:tgtEl>
                                        <p:attrNameLst>
                                          <p:attrName>style.rotation</p:attrName>
                                        </p:attrNameLst>
                                      </p:cBhvr>
                                      <p:tavLst>
                                        <p:tav tm="0">
                                          <p:val>
                                            <p:fltVal val="90"/>
                                          </p:val>
                                        </p:tav>
                                        <p:tav tm="100000">
                                          <p:val>
                                            <p:fltVal val="0"/>
                                          </p:val>
                                        </p:tav>
                                      </p:tavLst>
                                    </p:anim>
                                    <p:animEffect transition="in" filter="fade">
                                      <p:cBhvr>
                                        <p:cTn id="10"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a:ln>
            <a:solidFill>
              <a:schemeClr val="tx1"/>
            </a:solidFill>
          </a:ln>
        </p:spPr>
        <p:txBody>
          <a:bodyPr>
            <a:noAutofit/>
          </a:bodyPr>
          <a:lstStyle/>
          <a:p>
            <a:r>
              <a:rPr lang="en-US" sz="3900" b="1" dirty="0" smtClean="0">
                <a:latin typeface="Times New Roman" pitchFamily="18" charset="0"/>
                <a:cs typeface="Times New Roman" pitchFamily="18" charset="0"/>
              </a:rPr>
              <a:t>A study of </a:t>
            </a:r>
            <a:br>
              <a:rPr lang="en-US" sz="3900" b="1" dirty="0" smtClean="0">
                <a:latin typeface="Times New Roman" pitchFamily="18" charset="0"/>
                <a:cs typeface="Times New Roman" pitchFamily="18" charset="0"/>
              </a:rPr>
            </a:br>
            <a:r>
              <a:rPr lang="en-US" sz="3900" b="1" u="sng" dirty="0" smtClean="0">
                <a:latin typeface="Times New Roman" pitchFamily="18" charset="0"/>
                <a:cs typeface="Times New Roman" pitchFamily="18" charset="0"/>
              </a:rPr>
              <a:t>Mormonism</a:t>
            </a:r>
            <a:endParaRPr lang="en-US" sz="3900" b="1" dirty="0">
              <a:ln>
                <a:solidFill>
                  <a:schemeClr val="tx1"/>
                </a:solidFill>
              </a:ln>
              <a:solidFill>
                <a:srgbClr val="C00000"/>
              </a:solidFill>
              <a:latin typeface="Times New Roman" pitchFamily="18" charset="0"/>
              <a:cs typeface="Times New Roman" pitchFamily="18" charset="0"/>
            </a:endParaRPr>
          </a:p>
        </p:txBody>
      </p:sp>
      <p:sp>
        <p:nvSpPr>
          <p:cNvPr id="11" name="TextBox 10"/>
          <p:cNvSpPr txBox="1"/>
          <p:nvPr/>
        </p:nvSpPr>
        <p:spPr>
          <a:xfrm>
            <a:off x="-11186" y="1143000"/>
            <a:ext cx="7834196" cy="615553"/>
          </a:xfrm>
          <a:prstGeom prst="rect">
            <a:avLst/>
          </a:prstGeom>
          <a:noFill/>
        </p:spPr>
        <p:txBody>
          <a:bodyPr wrap="none" rtlCol="0">
            <a:spAutoFit/>
          </a:bodyPr>
          <a:lstStyle/>
          <a:p>
            <a:r>
              <a:rPr lang="en-US" sz="3400" b="1" dirty="0" smtClean="0">
                <a:latin typeface="Times New Roman" pitchFamily="18" charset="0"/>
                <a:cs typeface="Times New Roman" pitchFamily="18" charset="0"/>
              </a:rPr>
              <a:t>Why examine the claims of Mormonism?</a:t>
            </a:r>
            <a:endParaRPr lang="en-US" sz="3400" b="1" dirty="0">
              <a:latin typeface="Times New Roman" pitchFamily="18" charset="0"/>
              <a:cs typeface="Times New Roman" pitchFamily="18" charset="0"/>
            </a:endParaRPr>
          </a:p>
        </p:txBody>
      </p:sp>
      <p:sp>
        <p:nvSpPr>
          <p:cNvPr id="5" name="TextBox 4"/>
          <p:cNvSpPr txBox="1"/>
          <p:nvPr/>
        </p:nvSpPr>
        <p:spPr>
          <a:xfrm>
            <a:off x="0" y="1776729"/>
            <a:ext cx="9166371" cy="3216265"/>
          </a:xfrm>
          <a:prstGeom prst="rect">
            <a:avLst/>
          </a:prstGeom>
          <a:noFill/>
        </p:spPr>
        <p:txBody>
          <a:bodyPr wrap="square" rtlCol="0">
            <a:spAutoFit/>
          </a:bodyPr>
          <a:lstStyle/>
          <a:p>
            <a:r>
              <a:rPr lang="en-US" sz="2900" b="1" dirty="0" smtClean="0">
                <a:latin typeface="Times New Roman" pitchFamily="18" charset="0"/>
                <a:cs typeface="Times New Roman" pitchFamily="18" charset="0"/>
              </a:rPr>
              <a:t>The Bible instructs us to test that which is taught:</a:t>
            </a:r>
          </a:p>
          <a:p>
            <a:r>
              <a:rPr lang="en-US" sz="2900" b="1" dirty="0">
                <a:latin typeface="Times New Roman" pitchFamily="18" charset="0"/>
                <a:cs typeface="Times New Roman" pitchFamily="18" charset="0"/>
              </a:rPr>
              <a:t>	</a:t>
            </a:r>
            <a:r>
              <a:rPr lang="en-US" sz="2900" b="1" dirty="0" smtClean="0">
                <a:latin typeface="Times New Roman" pitchFamily="18" charset="0"/>
                <a:cs typeface="Times New Roman" pitchFamily="18" charset="0"/>
              </a:rPr>
              <a:t>I John 4:1, “</a:t>
            </a:r>
            <a:r>
              <a:rPr lang="en-US" sz="2900" i="1" dirty="0" smtClean="0">
                <a:latin typeface="Times New Roman" pitchFamily="18" charset="0"/>
                <a:cs typeface="Times New Roman" pitchFamily="18" charset="0"/>
              </a:rPr>
              <a:t>Beloved, believe not every spirit; but try the spirits, whether they be of God, for many false prophets are gone out into the world.</a:t>
            </a:r>
            <a:r>
              <a:rPr lang="en-US" sz="2900" b="1" i="1" dirty="0" smtClean="0">
                <a:latin typeface="Times New Roman" pitchFamily="18" charset="0"/>
                <a:cs typeface="Times New Roman" pitchFamily="18" charset="0"/>
              </a:rPr>
              <a:t>”</a:t>
            </a:r>
          </a:p>
          <a:p>
            <a:r>
              <a:rPr lang="en-US" sz="2900" b="1" i="1" dirty="0">
                <a:latin typeface="Times New Roman" pitchFamily="18" charset="0"/>
                <a:cs typeface="Times New Roman" pitchFamily="18" charset="0"/>
              </a:rPr>
              <a:t>	</a:t>
            </a:r>
            <a:r>
              <a:rPr lang="en-US" sz="2900" b="1" dirty="0" smtClean="0">
                <a:latin typeface="Times New Roman" pitchFamily="18" charset="0"/>
                <a:cs typeface="Times New Roman" pitchFamily="18" charset="0"/>
              </a:rPr>
              <a:t>Revelation 2:2, “…</a:t>
            </a:r>
            <a:r>
              <a:rPr lang="en-US" sz="2900" i="1" dirty="0" smtClean="0">
                <a:solidFill>
                  <a:srgbClr val="FF0000"/>
                </a:solidFill>
                <a:latin typeface="Times New Roman" pitchFamily="18" charset="0"/>
                <a:cs typeface="Times New Roman" pitchFamily="18" charset="0"/>
              </a:rPr>
              <a:t>And you have tested those who say they are apostles and are not, and have found them liars</a:t>
            </a:r>
            <a:r>
              <a:rPr lang="en-US" sz="2900" b="1" dirty="0" smtClean="0">
                <a:latin typeface="Times New Roman" pitchFamily="18" charset="0"/>
                <a:cs typeface="Times New Roman" pitchFamily="18" charset="0"/>
              </a:rPr>
              <a:t>;”</a:t>
            </a:r>
            <a:endParaRPr lang="en-US" sz="2900" b="1" dirty="0">
              <a:latin typeface="Times New Roman" pitchFamily="18" charset="0"/>
              <a:cs typeface="Times New Roman" pitchFamily="18" charset="0"/>
            </a:endParaRPr>
          </a:p>
        </p:txBody>
      </p:sp>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066800" cy="1143000"/>
          </a:xfrm>
          <a:prstGeom prst="rect">
            <a:avLst/>
          </a:prstGeom>
        </p:spPr>
      </p:pic>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77200" y="-3495"/>
            <a:ext cx="1066800" cy="1146495"/>
          </a:xfrm>
          <a:prstGeom prst="rect">
            <a:avLst/>
          </a:prstGeom>
        </p:spPr>
      </p:pic>
    </p:spTree>
    <p:extLst>
      <p:ext uri="{BB962C8B-B14F-4D97-AF65-F5344CB8AC3E}">
        <p14:creationId xmlns:p14="http://schemas.microsoft.com/office/powerpoint/2010/main" val="13246404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ppt_w</p:attrName>
                                        </p:attrNameLst>
                                      </p:cBhvr>
                                      <p:tavLst>
                                        <p:tav tm="0">
                                          <p:val>
                                            <p:fltVal val="0"/>
                                          </p:val>
                                        </p:tav>
                                        <p:tav tm="100000">
                                          <p:val>
                                            <p:strVal val="#ppt_w"/>
                                          </p:val>
                                        </p:tav>
                                      </p:tavLst>
                                    </p:anim>
                                    <p:anim calcmode="lin" valueType="num">
                                      <p:cBhvr>
                                        <p:cTn id="8" dur="1000" fill="hold"/>
                                        <p:tgtEl>
                                          <p:spTgt spid="5"/>
                                        </p:tgtEl>
                                        <p:attrNameLst>
                                          <p:attrName>ppt_h</p:attrName>
                                        </p:attrNameLst>
                                      </p:cBhvr>
                                      <p:tavLst>
                                        <p:tav tm="0">
                                          <p:val>
                                            <p:fltVal val="0"/>
                                          </p:val>
                                        </p:tav>
                                        <p:tav tm="100000">
                                          <p:val>
                                            <p:strVal val="#ppt_h"/>
                                          </p:val>
                                        </p:tav>
                                      </p:tavLst>
                                    </p:anim>
                                    <p:anim calcmode="lin" valueType="num">
                                      <p:cBhvr>
                                        <p:cTn id="9" dur="1000" fill="hold"/>
                                        <p:tgtEl>
                                          <p:spTgt spid="5"/>
                                        </p:tgtEl>
                                        <p:attrNameLst>
                                          <p:attrName>style.rotation</p:attrName>
                                        </p:attrNameLst>
                                      </p:cBhvr>
                                      <p:tavLst>
                                        <p:tav tm="0">
                                          <p:val>
                                            <p:fltVal val="90"/>
                                          </p:val>
                                        </p:tav>
                                        <p:tav tm="100000">
                                          <p:val>
                                            <p:fltVal val="0"/>
                                          </p:val>
                                        </p:tav>
                                      </p:tavLst>
                                    </p:anim>
                                    <p:animEffect transition="in" filter="fade">
                                      <p:cBhvr>
                                        <p:cTn id="10"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a:ln>
            <a:solidFill>
              <a:schemeClr val="tx1"/>
            </a:solidFill>
          </a:ln>
        </p:spPr>
        <p:txBody>
          <a:bodyPr>
            <a:noAutofit/>
          </a:bodyPr>
          <a:lstStyle/>
          <a:p>
            <a:r>
              <a:rPr lang="en-US" sz="3900" b="1" dirty="0" smtClean="0">
                <a:latin typeface="Times New Roman" pitchFamily="18" charset="0"/>
                <a:cs typeface="Times New Roman" pitchFamily="18" charset="0"/>
              </a:rPr>
              <a:t>A study of </a:t>
            </a:r>
            <a:br>
              <a:rPr lang="en-US" sz="3900" b="1" dirty="0" smtClean="0">
                <a:latin typeface="Times New Roman" pitchFamily="18" charset="0"/>
                <a:cs typeface="Times New Roman" pitchFamily="18" charset="0"/>
              </a:rPr>
            </a:br>
            <a:r>
              <a:rPr lang="en-US" sz="3900" b="1" u="sng" dirty="0" smtClean="0">
                <a:latin typeface="Times New Roman" pitchFamily="18" charset="0"/>
                <a:cs typeface="Times New Roman" pitchFamily="18" charset="0"/>
              </a:rPr>
              <a:t>Mormonism:</a:t>
            </a:r>
            <a:r>
              <a:rPr lang="en-US" sz="3900" b="1" dirty="0" smtClean="0">
                <a:latin typeface="Times New Roman" pitchFamily="18" charset="0"/>
                <a:cs typeface="Times New Roman" pitchFamily="18" charset="0"/>
              </a:rPr>
              <a:t> A brief history</a:t>
            </a:r>
            <a:endParaRPr lang="en-US" sz="3900" b="1" dirty="0">
              <a:ln>
                <a:solidFill>
                  <a:schemeClr val="tx1"/>
                </a:solidFill>
              </a:ln>
              <a:solidFill>
                <a:srgbClr val="C00000"/>
              </a:solidFill>
              <a:latin typeface="Times New Roman" pitchFamily="18" charset="0"/>
              <a:cs typeface="Times New Roman" pitchFamily="18" charset="0"/>
            </a:endParaRPr>
          </a:p>
        </p:txBody>
      </p:sp>
      <p:sp>
        <p:nvSpPr>
          <p:cNvPr id="5" name="TextBox 4"/>
          <p:cNvSpPr txBox="1"/>
          <p:nvPr/>
        </p:nvSpPr>
        <p:spPr>
          <a:xfrm>
            <a:off x="0" y="1158041"/>
            <a:ext cx="9166371" cy="5893921"/>
          </a:xfrm>
          <a:prstGeom prst="rect">
            <a:avLst/>
          </a:prstGeom>
          <a:noFill/>
        </p:spPr>
        <p:txBody>
          <a:bodyPr wrap="square" rtlCol="0">
            <a:spAutoFit/>
          </a:bodyPr>
          <a:lstStyle/>
          <a:p>
            <a:pPr marL="514350" indent="-514350">
              <a:buAutoNum type="alphaUcPeriod"/>
            </a:pPr>
            <a:r>
              <a:rPr lang="en-US" sz="2900" b="1" dirty="0" smtClean="0">
                <a:latin typeface="Times New Roman" pitchFamily="18" charset="0"/>
                <a:cs typeface="Times New Roman" pitchFamily="18" charset="0"/>
              </a:rPr>
              <a:t>Joseph Smith </a:t>
            </a:r>
          </a:p>
          <a:p>
            <a:pPr marL="971550" lvl="1" indent="-514350">
              <a:buFont typeface="+mj-lt"/>
              <a:buAutoNum type="arabicPeriod"/>
            </a:pPr>
            <a:r>
              <a:rPr lang="en-US" sz="2900" b="1" dirty="0" smtClean="0">
                <a:latin typeface="Times New Roman" pitchFamily="18" charset="0"/>
                <a:cs typeface="Times New Roman" pitchFamily="18" charset="0"/>
              </a:rPr>
              <a:t>Born in 1805</a:t>
            </a:r>
          </a:p>
          <a:p>
            <a:pPr marL="971550" lvl="1" indent="-514350">
              <a:buFont typeface="+mj-lt"/>
              <a:buAutoNum type="arabicPeriod"/>
            </a:pPr>
            <a:r>
              <a:rPr lang="en-US" sz="2900" b="1" dirty="0" smtClean="0">
                <a:latin typeface="Times New Roman" pitchFamily="18" charset="0"/>
                <a:cs typeface="Times New Roman" pitchFamily="18" charset="0"/>
              </a:rPr>
              <a:t>Angel </a:t>
            </a:r>
            <a:r>
              <a:rPr lang="en-US" sz="2900" b="1" dirty="0" err="1" smtClean="0">
                <a:latin typeface="Times New Roman" pitchFamily="18" charset="0"/>
                <a:cs typeface="Times New Roman" pitchFamily="18" charset="0"/>
              </a:rPr>
              <a:t>Moroni</a:t>
            </a:r>
            <a:r>
              <a:rPr lang="en-US" sz="2900" b="1" dirty="0" smtClean="0">
                <a:latin typeface="Times New Roman" pitchFamily="18" charset="0"/>
                <a:cs typeface="Times New Roman" pitchFamily="18" charset="0"/>
              </a:rPr>
              <a:t> visited in 1820, warning Smith not to join any religious groups</a:t>
            </a:r>
          </a:p>
          <a:p>
            <a:pPr marL="971550" lvl="1" indent="-514350">
              <a:buFont typeface="+mj-lt"/>
              <a:buAutoNum type="arabicPeriod"/>
            </a:pPr>
            <a:r>
              <a:rPr lang="en-US" sz="2900" b="1" dirty="0" smtClean="0">
                <a:latin typeface="Times New Roman" pitchFamily="18" charset="0"/>
                <a:cs typeface="Times New Roman" pitchFamily="18" charset="0"/>
              </a:rPr>
              <a:t>Another visit in 1823 revealed to Smith that there were ancient books written on golden plates, hidden near Palmyra, NY</a:t>
            </a:r>
          </a:p>
          <a:p>
            <a:pPr marL="971550" lvl="1" indent="-514350">
              <a:buFont typeface="+mj-lt"/>
              <a:buAutoNum type="arabicPeriod"/>
            </a:pPr>
            <a:r>
              <a:rPr lang="en-US" sz="2900" b="1" dirty="0" smtClean="0">
                <a:latin typeface="Times New Roman" pitchFamily="18" charset="0"/>
                <a:cs typeface="Times New Roman" pitchFamily="18" charset="0"/>
              </a:rPr>
              <a:t>Smith visited the location every year for 4 years, but was not allowed to remove the plates until 1827</a:t>
            </a:r>
          </a:p>
          <a:p>
            <a:pPr marL="971550" lvl="1" indent="-514350">
              <a:buFont typeface="+mj-lt"/>
              <a:buAutoNum type="arabicPeriod"/>
            </a:pPr>
            <a:r>
              <a:rPr lang="en-US" sz="2900" b="1" dirty="0" smtClean="0">
                <a:latin typeface="Times New Roman" pitchFamily="18" charset="0"/>
                <a:cs typeface="Times New Roman" pitchFamily="18" charset="0"/>
              </a:rPr>
              <a:t>In April 1829, Smith began to translate the “Reformed Egyptian” into English</a:t>
            </a:r>
          </a:p>
          <a:p>
            <a:r>
              <a:rPr lang="en-US" sz="2900" b="1" dirty="0">
                <a:latin typeface="Times New Roman" pitchFamily="18" charset="0"/>
                <a:cs typeface="Times New Roman" pitchFamily="18" charset="0"/>
              </a:rPr>
              <a:t>	</a:t>
            </a:r>
          </a:p>
        </p:txBody>
      </p:sp>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066800" cy="1143000"/>
          </a:xfrm>
          <a:prstGeom prst="rect">
            <a:avLst/>
          </a:prstGeom>
        </p:spPr>
      </p:pic>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77200" y="-3495"/>
            <a:ext cx="1066800" cy="1146495"/>
          </a:xfrm>
          <a:prstGeom prst="rect">
            <a:avLst/>
          </a:prstGeom>
        </p:spPr>
      </p:pic>
    </p:spTree>
    <p:extLst>
      <p:ext uri="{BB962C8B-B14F-4D97-AF65-F5344CB8AC3E}">
        <p14:creationId xmlns:p14="http://schemas.microsoft.com/office/powerpoint/2010/main" val="3589348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ppt_w</p:attrName>
                                        </p:attrNameLst>
                                      </p:cBhvr>
                                      <p:tavLst>
                                        <p:tav tm="0">
                                          <p:val>
                                            <p:fltVal val="0"/>
                                          </p:val>
                                        </p:tav>
                                        <p:tav tm="100000">
                                          <p:val>
                                            <p:strVal val="#ppt_w"/>
                                          </p:val>
                                        </p:tav>
                                      </p:tavLst>
                                    </p:anim>
                                    <p:anim calcmode="lin" valueType="num">
                                      <p:cBhvr>
                                        <p:cTn id="8" dur="1000" fill="hold"/>
                                        <p:tgtEl>
                                          <p:spTgt spid="5"/>
                                        </p:tgtEl>
                                        <p:attrNameLst>
                                          <p:attrName>ppt_h</p:attrName>
                                        </p:attrNameLst>
                                      </p:cBhvr>
                                      <p:tavLst>
                                        <p:tav tm="0">
                                          <p:val>
                                            <p:fltVal val="0"/>
                                          </p:val>
                                        </p:tav>
                                        <p:tav tm="100000">
                                          <p:val>
                                            <p:strVal val="#ppt_h"/>
                                          </p:val>
                                        </p:tav>
                                      </p:tavLst>
                                    </p:anim>
                                    <p:anim calcmode="lin" valueType="num">
                                      <p:cBhvr>
                                        <p:cTn id="9" dur="1000" fill="hold"/>
                                        <p:tgtEl>
                                          <p:spTgt spid="5"/>
                                        </p:tgtEl>
                                        <p:attrNameLst>
                                          <p:attrName>style.rotation</p:attrName>
                                        </p:attrNameLst>
                                      </p:cBhvr>
                                      <p:tavLst>
                                        <p:tav tm="0">
                                          <p:val>
                                            <p:fltVal val="90"/>
                                          </p:val>
                                        </p:tav>
                                        <p:tav tm="100000">
                                          <p:val>
                                            <p:fltVal val="0"/>
                                          </p:val>
                                        </p:tav>
                                      </p:tavLst>
                                    </p:anim>
                                    <p:animEffect transition="in" filter="fade">
                                      <p:cBhvr>
                                        <p:cTn id="10"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a:ln>
            <a:solidFill>
              <a:schemeClr val="tx1"/>
            </a:solidFill>
          </a:ln>
        </p:spPr>
        <p:txBody>
          <a:bodyPr>
            <a:noAutofit/>
          </a:bodyPr>
          <a:lstStyle/>
          <a:p>
            <a:r>
              <a:rPr lang="en-US" sz="3900" b="1" dirty="0" smtClean="0">
                <a:latin typeface="Times New Roman" pitchFamily="18" charset="0"/>
                <a:cs typeface="Times New Roman" pitchFamily="18" charset="0"/>
              </a:rPr>
              <a:t>A study of </a:t>
            </a:r>
            <a:br>
              <a:rPr lang="en-US" sz="3900" b="1" dirty="0" smtClean="0">
                <a:latin typeface="Times New Roman" pitchFamily="18" charset="0"/>
                <a:cs typeface="Times New Roman" pitchFamily="18" charset="0"/>
              </a:rPr>
            </a:br>
            <a:r>
              <a:rPr lang="en-US" sz="3900" b="1" u="sng" dirty="0" smtClean="0">
                <a:latin typeface="Times New Roman" pitchFamily="18" charset="0"/>
                <a:cs typeface="Times New Roman" pitchFamily="18" charset="0"/>
              </a:rPr>
              <a:t>Mormonism:</a:t>
            </a:r>
            <a:r>
              <a:rPr lang="en-US" sz="3900" b="1" dirty="0" smtClean="0">
                <a:latin typeface="Times New Roman" pitchFamily="18" charset="0"/>
                <a:cs typeface="Times New Roman" pitchFamily="18" charset="0"/>
              </a:rPr>
              <a:t> A brief history</a:t>
            </a:r>
            <a:endParaRPr lang="en-US" sz="3900" b="1" dirty="0">
              <a:ln>
                <a:solidFill>
                  <a:schemeClr val="tx1"/>
                </a:solidFill>
              </a:ln>
              <a:solidFill>
                <a:srgbClr val="C00000"/>
              </a:solidFill>
              <a:latin typeface="Times New Roman" pitchFamily="18" charset="0"/>
              <a:cs typeface="Times New Roman" pitchFamily="18" charset="0"/>
            </a:endParaRPr>
          </a:p>
        </p:txBody>
      </p:sp>
      <p:sp>
        <p:nvSpPr>
          <p:cNvPr id="5" name="TextBox 4"/>
          <p:cNvSpPr txBox="1"/>
          <p:nvPr/>
        </p:nvSpPr>
        <p:spPr>
          <a:xfrm>
            <a:off x="0" y="1158041"/>
            <a:ext cx="9166371" cy="5447645"/>
          </a:xfrm>
          <a:prstGeom prst="rect">
            <a:avLst/>
          </a:prstGeom>
          <a:noFill/>
        </p:spPr>
        <p:txBody>
          <a:bodyPr wrap="square" rtlCol="0">
            <a:spAutoFit/>
          </a:bodyPr>
          <a:lstStyle/>
          <a:p>
            <a:pPr marL="514350" indent="-514350">
              <a:buAutoNum type="alphaUcPeriod"/>
            </a:pPr>
            <a:r>
              <a:rPr lang="en-US" sz="2900" b="1" dirty="0" smtClean="0">
                <a:latin typeface="Times New Roman" pitchFamily="18" charset="0"/>
                <a:cs typeface="Times New Roman" pitchFamily="18" charset="0"/>
              </a:rPr>
              <a:t>Joseph Smith </a:t>
            </a:r>
          </a:p>
          <a:p>
            <a:pPr marL="971550" lvl="1" indent="-514350">
              <a:buFont typeface="+mj-lt"/>
              <a:buAutoNum type="arabicPeriod" startAt="6"/>
            </a:pPr>
            <a:r>
              <a:rPr lang="en-US" sz="2900" b="1" dirty="0" smtClean="0">
                <a:latin typeface="Times New Roman" pitchFamily="18" charset="0"/>
                <a:cs typeface="Times New Roman" pitchFamily="18" charset="0"/>
              </a:rPr>
              <a:t>In May 1829, a resurrected John the Baptist visited Smith and gave him the Aaronic and </a:t>
            </a:r>
            <a:r>
              <a:rPr lang="en-US" sz="2900" b="1" dirty="0" err="1" smtClean="0">
                <a:latin typeface="Times New Roman" pitchFamily="18" charset="0"/>
                <a:cs typeface="Times New Roman" pitchFamily="18" charset="0"/>
              </a:rPr>
              <a:t>Melchizedekian</a:t>
            </a:r>
            <a:r>
              <a:rPr lang="en-US" sz="2900" b="1" dirty="0" smtClean="0">
                <a:latin typeface="Times New Roman" pitchFamily="18" charset="0"/>
                <a:cs typeface="Times New Roman" pitchFamily="18" charset="0"/>
              </a:rPr>
              <a:t> priesthoods, and authority to baptize</a:t>
            </a:r>
          </a:p>
          <a:p>
            <a:pPr marL="971550" lvl="1" indent="-514350">
              <a:buFont typeface="+mj-lt"/>
              <a:buAutoNum type="arabicPeriod" startAt="6"/>
            </a:pPr>
            <a:r>
              <a:rPr lang="en-US" sz="2900" b="1" dirty="0" smtClean="0">
                <a:latin typeface="Times New Roman" pitchFamily="18" charset="0"/>
                <a:cs typeface="Times New Roman" pitchFamily="18" charset="0"/>
              </a:rPr>
              <a:t>The Book of Mormon was published in 1830; Smith organized the “Church of Jesus Christ of Latter-day Saints”</a:t>
            </a:r>
          </a:p>
          <a:p>
            <a:pPr marL="971550" lvl="1" indent="-514350">
              <a:buFont typeface="+mj-lt"/>
              <a:buAutoNum type="arabicPeriod" startAt="6"/>
            </a:pPr>
            <a:r>
              <a:rPr lang="en-US" sz="2900" b="1" dirty="0" smtClean="0">
                <a:latin typeface="Times New Roman" pitchFamily="18" charset="0"/>
                <a:cs typeface="Times New Roman" pitchFamily="18" charset="0"/>
              </a:rPr>
              <a:t>From 1834-1844, Smith produced two more books, “Doctrine and Commandments” and “The Pearl of Great Price”</a:t>
            </a:r>
          </a:p>
          <a:p>
            <a:r>
              <a:rPr lang="en-US" sz="2900" b="1" dirty="0">
                <a:latin typeface="Times New Roman" pitchFamily="18" charset="0"/>
                <a:cs typeface="Times New Roman" pitchFamily="18" charset="0"/>
              </a:rPr>
              <a:t>	</a:t>
            </a:r>
          </a:p>
        </p:txBody>
      </p:sp>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066800" cy="1143000"/>
          </a:xfrm>
          <a:prstGeom prst="rect">
            <a:avLst/>
          </a:prstGeom>
        </p:spPr>
      </p:pic>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77200" y="-3495"/>
            <a:ext cx="1066800" cy="1146495"/>
          </a:xfrm>
          <a:prstGeom prst="rect">
            <a:avLst/>
          </a:prstGeom>
        </p:spPr>
      </p:pic>
    </p:spTree>
    <p:extLst>
      <p:ext uri="{BB962C8B-B14F-4D97-AF65-F5344CB8AC3E}">
        <p14:creationId xmlns:p14="http://schemas.microsoft.com/office/powerpoint/2010/main" val="375631003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a:ln>
            <a:solidFill>
              <a:schemeClr val="tx1"/>
            </a:solidFill>
          </a:ln>
        </p:spPr>
        <p:txBody>
          <a:bodyPr>
            <a:noAutofit/>
          </a:bodyPr>
          <a:lstStyle/>
          <a:p>
            <a:r>
              <a:rPr lang="en-US" sz="3900" b="1" dirty="0" smtClean="0">
                <a:latin typeface="Times New Roman" pitchFamily="18" charset="0"/>
                <a:cs typeface="Times New Roman" pitchFamily="18" charset="0"/>
              </a:rPr>
              <a:t>A study of </a:t>
            </a:r>
            <a:br>
              <a:rPr lang="en-US" sz="3900" b="1" dirty="0" smtClean="0">
                <a:latin typeface="Times New Roman" pitchFamily="18" charset="0"/>
                <a:cs typeface="Times New Roman" pitchFamily="18" charset="0"/>
              </a:rPr>
            </a:br>
            <a:r>
              <a:rPr lang="en-US" sz="3900" b="1" u="sng" dirty="0" smtClean="0">
                <a:latin typeface="Times New Roman" pitchFamily="18" charset="0"/>
                <a:cs typeface="Times New Roman" pitchFamily="18" charset="0"/>
              </a:rPr>
              <a:t>Mormonism:</a:t>
            </a:r>
            <a:r>
              <a:rPr lang="en-US" sz="3900" b="1" dirty="0" smtClean="0">
                <a:latin typeface="Times New Roman" pitchFamily="18" charset="0"/>
                <a:cs typeface="Times New Roman" pitchFamily="18" charset="0"/>
              </a:rPr>
              <a:t> A brief history</a:t>
            </a:r>
            <a:endParaRPr lang="en-US" sz="3900" b="1" dirty="0">
              <a:ln>
                <a:solidFill>
                  <a:schemeClr val="tx1"/>
                </a:solidFill>
              </a:ln>
              <a:solidFill>
                <a:srgbClr val="C00000"/>
              </a:solidFill>
              <a:latin typeface="Times New Roman" pitchFamily="18" charset="0"/>
              <a:cs typeface="Times New Roman" pitchFamily="18" charset="0"/>
            </a:endParaRPr>
          </a:p>
        </p:txBody>
      </p:sp>
      <p:sp>
        <p:nvSpPr>
          <p:cNvPr id="5" name="TextBox 4"/>
          <p:cNvSpPr txBox="1"/>
          <p:nvPr/>
        </p:nvSpPr>
        <p:spPr>
          <a:xfrm>
            <a:off x="0" y="1158041"/>
            <a:ext cx="9166371" cy="5447645"/>
          </a:xfrm>
          <a:prstGeom prst="rect">
            <a:avLst/>
          </a:prstGeom>
          <a:noFill/>
        </p:spPr>
        <p:txBody>
          <a:bodyPr wrap="square" rtlCol="0">
            <a:spAutoFit/>
          </a:bodyPr>
          <a:lstStyle/>
          <a:p>
            <a:pPr marL="514350" indent="-514350">
              <a:buAutoNum type="alphaUcPeriod"/>
            </a:pPr>
            <a:r>
              <a:rPr lang="en-US" sz="2900" b="1" dirty="0" smtClean="0">
                <a:latin typeface="Times New Roman" pitchFamily="18" charset="0"/>
                <a:cs typeface="Times New Roman" pitchFamily="18" charset="0"/>
              </a:rPr>
              <a:t>Joseph Smith </a:t>
            </a:r>
          </a:p>
          <a:p>
            <a:pPr marL="971550" lvl="1" indent="-514350">
              <a:buFont typeface="+mj-lt"/>
              <a:buAutoNum type="arabicPeriod" startAt="9"/>
            </a:pPr>
            <a:r>
              <a:rPr lang="en-US" sz="2900" b="1" dirty="0" smtClean="0">
                <a:latin typeface="Times New Roman" pitchFamily="18" charset="0"/>
                <a:cs typeface="Times New Roman" pitchFamily="18" charset="0"/>
              </a:rPr>
              <a:t>In 1835, Smith oversaw the establishment of the Quorum of Twelve.</a:t>
            </a:r>
          </a:p>
          <a:p>
            <a:pPr marL="971550" lvl="1" indent="-514350">
              <a:buFont typeface="+mj-lt"/>
              <a:buAutoNum type="arabicPeriod" startAt="9"/>
            </a:pPr>
            <a:r>
              <a:rPr lang="en-US" sz="2900" b="1" dirty="0" smtClean="0">
                <a:latin typeface="Times New Roman" pitchFamily="18" charset="0"/>
                <a:cs typeface="Times New Roman" pitchFamily="18" charset="0"/>
              </a:rPr>
              <a:t>In 1844, Smith presented what is known as the “King Follett Discourse”.  Smith purported that God was once a man who had earned god-ship, and that men and women can also become “gods” (John 10:34)</a:t>
            </a:r>
          </a:p>
          <a:p>
            <a:pPr marL="971550" lvl="1" indent="-514350">
              <a:buFont typeface="+mj-lt"/>
              <a:buAutoNum type="arabicPeriod" startAt="9"/>
            </a:pPr>
            <a:r>
              <a:rPr lang="en-US" sz="2900" b="1" dirty="0" smtClean="0">
                <a:latin typeface="Times New Roman" pitchFamily="18" charset="0"/>
                <a:cs typeface="Times New Roman" pitchFamily="18" charset="0"/>
              </a:rPr>
              <a:t>Shortly after, in June 1844, Smith was assassinated while in prison; the reason for which is greatly debated</a:t>
            </a:r>
          </a:p>
          <a:p>
            <a:r>
              <a:rPr lang="en-US" sz="2900" b="1" dirty="0">
                <a:latin typeface="Times New Roman" pitchFamily="18" charset="0"/>
                <a:cs typeface="Times New Roman" pitchFamily="18" charset="0"/>
              </a:rPr>
              <a:t>	</a:t>
            </a:r>
          </a:p>
        </p:txBody>
      </p:sp>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066800" cy="1143000"/>
          </a:xfrm>
          <a:prstGeom prst="rect">
            <a:avLst/>
          </a:prstGeom>
        </p:spPr>
      </p:pic>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77200" y="-3495"/>
            <a:ext cx="1066800" cy="1146495"/>
          </a:xfrm>
          <a:prstGeom prst="rect">
            <a:avLst/>
          </a:prstGeom>
        </p:spPr>
      </p:pic>
    </p:spTree>
    <p:extLst>
      <p:ext uri="{BB962C8B-B14F-4D97-AF65-F5344CB8AC3E}">
        <p14:creationId xmlns:p14="http://schemas.microsoft.com/office/powerpoint/2010/main" val="181568571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a:ln>
            <a:solidFill>
              <a:schemeClr val="tx1"/>
            </a:solidFill>
          </a:ln>
        </p:spPr>
        <p:txBody>
          <a:bodyPr>
            <a:noAutofit/>
          </a:bodyPr>
          <a:lstStyle/>
          <a:p>
            <a:r>
              <a:rPr lang="en-US" sz="3900" b="1" dirty="0" smtClean="0">
                <a:latin typeface="Times New Roman" pitchFamily="18" charset="0"/>
                <a:cs typeface="Times New Roman" pitchFamily="18" charset="0"/>
              </a:rPr>
              <a:t>A study of </a:t>
            </a:r>
            <a:br>
              <a:rPr lang="en-US" sz="3900" b="1" dirty="0" smtClean="0">
                <a:latin typeface="Times New Roman" pitchFamily="18" charset="0"/>
                <a:cs typeface="Times New Roman" pitchFamily="18" charset="0"/>
              </a:rPr>
            </a:br>
            <a:r>
              <a:rPr lang="en-US" sz="3900" b="1" u="sng" dirty="0" smtClean="0">
                <a:latin typeface="Times New Roman" pitchFamily="18" charset="0"/>
                <a:cs typeface="Times New Roman" pitchFamily="18" charset="0"/>
              </a:rPr>
              <a:t>Mormonism:</a:t>
            </a:r>
            <a:r>
              <a:rPr lang="en-US" sz="3900" b="1" dirty="0" smtClean="0">
                <a:latin typeface="Times New Roman" pitchFamily="18" charset="0"/>
                <a:cs typeface="Times New Roman" pitchFamily="18" charset="0"/>
              </a:rPr>
              <a:t> A brief history</a:t>
            </a:r>
            <a:endParaRPr lang="en-US" sz="3900" b="1" dirty="0">
              <a:ln>
                <a:solidFill>
                  <a:schemeClr val="tx1"/>
                </a:solidFill>
              </a:ln>
              <a:solidFill>
                <a:srgbClr val="C00000"/>
              </a:solidFill>
              <a:latin typeface="Times New Roman" pitchFamily="18" charset="0"/>
              <a:cs typeface="Times New Roman" pitchFamily="18" charset="0"/>
            </a:endParaRPr>
          </a:p>
        </p:txBody>
      </p:sp>
      <p:sp>
        <p:nvSpPr>
          <p:cNvPr id="5" name="TextBox 4"/>
          <p:cNvSpPr txBox="1"/>
          <p:nvPr/>
        </p:nvSpPr>
        <p:spPr>
          <a:xfrm>
            <a:off x="0" y="1158041"/>
            <a:ext cx="9166371" cy="5893921"/>
          </a:xfrm>
          <a:prstGeom prst="rect">
            <a:avLst/>
          </a:prstGeom>
          <a:noFill/>
        </p:spPr>
        <p:txBody>
          <a:bodyPr wrap="square" rtlCol="0">
            <a:spAutoFit/>
          </a:bodyPr>
          <a:lstStyle/>
          <a:p>
            <a:pPr marL="514350" indent="-514350">
              <a:buFont typeface="+mj-lt"/>
              <a:buAutoNum type="alphaUcPeriod" startAt="2"/>
            </a:pPr>
            <a:r>
              <a:rPr lang="en-US" sz="2900" b="1" dirty="0" smtClean="0">
                <a:latin typeface="Times New Roman" pitchFamily="18" charset="0"/>
                <a:cs typeface="Times New Roman" pitchFamily="18" charset="0"/>
              </a:rPr>
              <a:t>History of Smith’s church</a:t>
            </a:r>
          </a:p>
          <a:p>
            <a:pPr marL="971550" lvl="1" indent="-514350">
              <a:buFont typeface="+mj-lt"/>
              <a:buAutoNum type="arabicPeriod"/>
            </a:pPr>
            <a:r>
              <a:rPr lang="en-US" sz="2900" b="1" dirty="0" smtClean="0">
                <a:latin typeface="Times New Roman" pitchFamily="18" charset="0"/>
                <a:cs typeface="Times New Roman" pitchFamily="18" charset="0"/>
              </a:rPr>
              <a:t>After Smith’s death, the church splintered.  Brigham Young took the main group, as well as the majority of the Quorum, and led them to Utah territory, finally settling in Salt Lake in 1847</a:t>
            </a:r>
          </a:p>
          <a:p>
            <a:pPr marL="971550" lvl="1" indent="-514350">
              <a:buFont typeface="+mj-lt"/>
              <a:buAutoNum type="arabicPeriod"/>
            </a:pPr>
            <a:r>
              <a:rPr lang="en-US" sz="2900" b="1" dirty="0" smtClean="0">
                <a:latin typeface="Times New Roman" pitchFamily="18" charset="0"/>
                <a:cs typeface="Times New Roman" pitchFamily="18" charset="0"/>
              </a:rPr>
              <a:t>Smith’s son, Joseph Smith III, eventually formed the Reorganized church, now called Community of Christ, in 1860</a:t>
            </a:r>
          </a:p>
          <a:p>
            <a:pPr marL="971550" lvl="1" indent="-514350">
              <a:buFont typeface="+mj-lt"/>
              <a:buAutoNum type="arabicPeriod"/>
            </a:pPr>
            <a:r>
              <a:rPr lang="en-US" sz="2900" b="1" dirty="0" smtClean="0">
                <a:latin typeface="Times New Roman" pitchFamily="18" charset="0"/>
                <a:cs typeface="Times New Roman" pitchFamily="18" charset="0"/>
              </a:rPr>
              <a:t>There are, at least, 5 major sects of Mormonism, boasting millions of followers.  All 5 sects accept and reject different portions of Smith’s teachings and writings, and those of others</a:t>
            </a:r>
          </a:p>
          <a:p>
            <a:r>
              <a:rPr lang="en-US" sz="2900" b="1" dirty="0">
                <a:latin typeface="Times New Roman" pitchFamily="18" charset="0"/>
                <a:cs typeface="Times New Roman" pitchFamily="18" charset="0"/>
              </a:rPr>
              <a:t>	</a:t>
            </a:r>
          </a:p>
        </p:txBody>
      </p:sp>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066800" cy="1143000"/>
          </a:xfrm>
          <a:prstGeom prst="rect">
            <a:avLst/>
          </a:prstGeom>
        </p:spPr>
      </p:pic>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77200" y="-3495"/>
            <a:ext cx="1066800" cy="1146495"/>
          </a:xfrm>
          <a:prstGeom prst="rect">
            <a:avLst/>
          </a:prstGeom>
        </p:spPr>
      </p:pic>
    </p:spTree>
    <p:extLst>
      <p:ext uri="{BB962C8B-B14F-4D97-AF65-F5344CB8AC3E}">
        <p14:creationId xmlns:p14="http://schemas.microsoft.com/office/powerpoint/2010/main" val="31671947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ppt_w</p:attrName>
                                        </p:attrNameLst>
                                      </p:cBhvr>
                                      <p:tavLst>
                                        <p:tav tm="0">
                                          <p:val>
                                            <p:fltVal val="0"/>
                                          </p:val>
                                        </p:tav>
                                        <p:tav tm="100000">
                                          <p:val>
                                            <p:strVal val="#ppt_w"/>
                                          </p:val>
                                        </p:tav>
                                      </p:tavLst>
                                    </p:anim>
                                    <p:anim calcmode="lin" valueType="num">
                                      <p:cBhvr>
                                        <p:cTn id="8" dur="1000" fill="hold"/>
                                        <p:tgtEl>
                                          <p:spTgt spid="5"/>
                                        </p:tgtEl>
                                        <p:attrNameLst>
                                          <p:attrName>ppt_h</p:attrName>
                                        </p:attrNameLst>
                                      </p:cBhvr>
                                      <p:tavLst>
                                        <p:tav tm="0">
                                          <p:val>
                                            <p:fltVal val="0"/>
                                          </p:val>
                                        </p:tav>
                                        <p:tav tm="100000">
                                          <p:val>
                                            <p:strVal val="#ppt_h"/>
                                          </p:val>
                                        </p:tav>
                                      </p:tavLst>
                                    </p:anim>
                                    <p:anim calcmode="lin" valueType="num">
                                      <p:cBhvr>
                                        <p:cTn id="9" dur="1000" fill="hold"/>
                                        <p:tgtEl>
                                          <p:spTgt spid="5"/>
                                        </p:tgtEl>
                                        <p:attrNameLst>
                                          <p:attrName>style.rotation</p:attrName>
                                        </p:attrNameLst>
                                      </p:cBhvr>
                                      <p:tavLst>
                                        <p:tav tm="0">
                                          <p:val>
                                            <p:fltVal val="90"/>
                                          </p:val>
                                        </p:tav>
                                        <p:tav tm="100000">
                                          <p:val>
                                            <p:fltVal val="0"/>
                                          </p:val>
                                        </p:tav>
                                      </p:tavLst>
                                    </p:anim>
                                    <p:animEffect transition="in" filter="fade">
                                      <p:cBhvr>
                                        <p:cTn id="10"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a:ln>
            <a:solidFill>
              <a:schemeClr val="tx1"/>
            </a:solidFill>
          </a:ln>
        </p:spPr>
        <p:txBody>
          <a:bodyPr>
            <a:noAutofit/>
          </a:bodyPr>
          <a:lstStyle/>
          <a:p>
            <a:r>
              <a:rPr lang="en-US" sz="3900" b="1" dirty="0" smtClean="0">
                <a:latin typeface="Times New Roman" pitchFamily="18" charset="0"/>
                <a:cs typeface="Times New Roman" pitchFamily="18" charset="0"/>
              </a:rPr>
              <a:t>A study of </a:t>
            </a:r>
            <a:br>
              <a:rPr lang="en-US" sz="3900" b="1" dirty="0" smtClean="0">
                <a:latin typeface="Times New Roman" pitchFamily="18" charset="0"/>
                <a:cs typeface="Times New Roman" pitchFamily="18" charset="0"/>
              </a:rPr>
            </a:br>
            <a:r>
              <a:rPr lang="en-US" sz="3900" b="1" u="sng" dirty="0" smtClean="0">
                <a:latin typeface="Times New Roman" pitchFamily="18" charset="0"/>
                <a:cs typeface="Times New Roman" pitchFamily="18" charset="0"/>
              </a:rPr>
              <a:t>Mormonism:</a:t>
            </a:r>
            <a:r>
              <a:rPr lang="en-US" sz="3900" b="1" dirty="0" smtClean="0">
                <a:latin typeface="Times New Roman" pitchFamily="18" charset="0"/>
                <a:cs typeface="Times New Roman" pitchFamily="18" charset="0"/>
              </a:rPr>
              <a:t> A brief history</a:t>
            </a:r>
            <a:endParaRPr lang="en-US" sz="3900" b="1" dirty="0">
              <a:ln>
                <a:solidFill>
                  <a:schemeClr val="tx1"/>
                </a:solidFill>
              </a:ln>
              <a:solidFill>
                <a:srgbClr val="C00000"/>
              </a:solidFill>
              <a:latin typeface="Times New Roman" pitchFamily="18" charset="0"/>
              <a:cs typeface="Times New Roman" pitchFamily="18" charset="0"/>
            </a:endParaRPr>
          </a:p>
        </p:txBody>
      </p:sp>
      <p:sp>
        <p:nvSpPr>
          <p:cNvPr id="5" name="TextBox 4"/>
          <p:cNvSpPr txBox="1"/>
          <p:nvPr/>
        </p:nvSpPr>
        <p:spPr>
          <a:xfrm>
            <a:off x="0" y="1158041"/>
            <a:ext cx="9166371" cy="5801588"/>
          </a:xfrm>
          <a:prstGeom prst="rect">
            <a:avLst/>
          </a:prstGeom>
          <a:noFill/>
        </p:spPr>
        <p:txBody>
          <a:bodyPr wrap="square" rtlCol="0">
            <a:spAutoFit/>
          </a:bodyPr>
          <a:lstStyle/>
          <a:p>
            <a:pPr marL="514350" indent="-514350">
              <a:buFont typeface="+mj-lt"/>
              <a:buAutoNum type="alphaUcPeriod" startAt="3"/>
            </a:pPr>
            <a:r>
              <a:rPr lang="en-US" sz="2850" b="1" dirty="0" smtClean="0">
                <a:latin typeface="Times New Roman" pitchFamily="18" charset="0"/>
                <a:cs typeface="Times New Roman" pitchFamily="18" charset="0"/>
              </a:rPr>
              <a:t>About the Book of Mormon</a:t>
            </a:r>
          </a:p>
          <a:p>
            <a:pPr marL="971550" lvl="1" indent="-514350">
              <a:buFont typeface="+mj-lt"/>
              <a:buAutoNum type="arabicPeriod"/>
            </a:pPr>
            <a:r>
              <a:rPr lang="en-US" sz="2850" b="1" dirty="0" smtClean="0">
                <a:latin typeface="Times New Roman" pitchFamily="18" charset="0"/>
                <a:cs typeface="Times New Roman" pitchFamily="18" charset="0"/>
              </a:rPr>
              <a:t>Covers a period of 600 BC – 400 AD, written by numerous prophets and abridged by the prophet Mormon, recorded on golden plates</a:t>
            </a:r>
          </a:p>
          <a:p>
            <a:pPr marL="971550" lvl="1" indent="-514350">
              <a:buFont typeface="+mj-lt"/>
              <a:buAutoNum type="arabicPeriod"/>
            </a:pPr>
            <a:r>
              <a:rPr lang="en-US" sz="2850" b="1" dirty="0" smtClean="0">
                <a:latin typeface="Times New Roman" pitchFamily="18" charset="0"/>
                <a:cs typeface="Times New Roman" pitchFamily="18" charset="0"/>
              </a:rPr>
              <a:t>It details two great civilizations.  One came from Jerusalem in 600 BC, which later became two nations, the </a:t>
            </a:r>
            <a:r>
              <a:rPr lang="en-US" sz="2850" b="1" dirty="0" err="1" smtClean="0">
                <a:latin typeface="Times New Roman" pitchFamily="18" charset="0"/>
                <a:cs typeface="Times New Roman" pitchFamily="18" charset="0"/>
              </a:rPr>
              <a:t>Nephites</a:t>
            </a:r>
            <a:r>
              <a:rPr lang="en-US" sz="2850" b="1" dirty="0" smtClean="0">
                <a:latin typeface="Times New Roman" pitchFamily="18" charset="0"/>
                <a:cs typeface="Times New Roman" pitchFamily="18" charset="0"/>
              </a:rPr>
              <a:t> and the </a:t>
            </a:r>
            <a:r>
              <a:rPr lang="en-US" sz="2850" b="1" dirty="0" err="1" smtClean="0">
                <a:latin typeface="Times New Roman" pitchFamily="18" charset="0"/>
                <a:cs typeface="Times New Roman" pitchFamily="18" charset="0"/>
              </a:rPr>
              <a:t>Lamanites</a:t>
            </a:r>
            <a:r>
              <a:rPr lang="en-US" sz="2850" b="1" dirty="0" smtClean="0">
                <a:latin typeface="Times New Roman" pitchFamily="18" charset="0"/>
                <a:cs typeface="Times New Roman" pitchFamily="18" charset="0"/>
              </a:rPr>
              <a:t>.  The other came from one of the men at the Tower of Babel called Jared, who would spawn the </a:t>
            </a:r>
            <a:r>
              <a:rPr lang="en-US" sz="2850" b="1" dirty="0" err="1" smtClean="0">
                <a:latin typeface="Times New Roman" pitchFamily="18" charset="0"/>
                <a:cs typeface="Times New Roman" pitchFamily="18" charset="0"/>
              </a:rPr>
              <a:t>Jaredites</a:t>
            </a:r>
            <a:r>
              <a:rPr lang="en-US" sz="2850" b="1" dirty="0" smtClean="0">
                <a:latin typeface="Times New Roman" pitchFamily="18" charset="0"/>
                <a:cs typeface="Times New Roman" pitchFamily="18" charset="0"/>
              </a:rPr>
              <a:t>.  </a:t>
            </a:r>
          </a:p>
          <a:p>
            <a:pPr marL="971550" lvl="1" indent="-514350">
              <a:buFont typeface="+mj-lt"/>
              <a:buAutoNum type="arabicPeriod"/>
            </a:pPr>
            <a:r>
              <a:rPr lang="en-US" sz="2850" b="1" dirty="0" smtClean="0">
                <a:latin typeface="Times New Roman" pitchFamily="18" charset="0"/>
                <a:cs typeface="Times New Roman" pitchFamily="18" charset="0"/>
              </a:rPr>
              <a:t>Eventually, only the </a:t>
            </a:r>
            <a:r>
              <a:rPr lang="en-US" sz="2850" b="1" dirty="0" err="1" smtClean="0">
                <a:latin typeface="Times New Roman" pitchFamily="18" charset="0"/>
                <a:cs typeface="Times New Roman" pitchFamily="18" charset="0"/>
              </a:rPr>
              <a:t>Lamanites</a:t>
            </a:r>
            <a:r>
              <a:rPr lang="en-US" sz="2850" b="1" dirty="0" smtClean="0">
                <a:latin typeface="Times New Roman" pitchFamily="18" charset="0"/>
                <a:cs typeface="Times New Roman" pitchFamily="18" charset="0"/>
              </a:rPr>
              <a:t> remained, and would be the principal ancestors of the American Indians</a:t>
            </a:r>
          </a:p>
          <a:p>
            <a:r>
              <a:rPr lang="en-US" sz="2900" b="1" dirty="0">
                <a:latin typeface="Times New Roman" pitchFamily="18" charset="0"/>
                <a:cs typeface="Times New Roman" pitchFamily="18" charset="0"/>
              </a:rPr>
              <a:t>	</a:t>
            </a:r>
          </a:p>
        </p:txBody>
      </p:sp>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066800" cy="1143000"/>
          </a:xfrm>
          <a:prstGeom prst="rect">
            <a:avLst/>
          </a:prstGeom>
        </p:spPr>
      </p:pic>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77200" y="-3495"/>
            <a:ext cx="1066800" cy="1146495"/>
          </a:xfrm>
          <a:prstGeom prst="rect">
            <a:avLst/>
          </a:prstGeom>
        </p:spPr>
      </p:pic>
    </p:spTree>
    <p:extLst>
      <p:ext uri="{BB962C8B-B14F-4D97-AF65-F5344CB8AC3E}">
        <p14:creationId xmlns:p14="http://schemas.microsoft.com/office/powerpoint/2010/main" val="9917531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ppt_w</p:attrName>
                                        </p:attrNameLst>
                                      </p:cBhvr>
                                      <p:tavLst>
                                        <p:tav tm="0">
                                          <p:val>
                                            <p:fltVal val="0"/>
                                          </p:val>
                                        </p:tav>
                                        <p:tav tm="100000">
                                          <p:val>
                                            <p:strVal val="#ppt_w"/>
                                          </p:val>
                                        </p:tav>
                                      </p:tavLst>
                                    </p:anim>
                                    <p:anim calcmode="lin" valueType="num">
                                      <p:cBhvr>
                                        <p:cTn id="8" dur="1000" fill="hold"/>
                                        <p:tgtEl>
                                          <p:spTgt spid="5"/>
                                        </p:tgtEl>
                                        <p:attrNameLst>
                                          <p:attrName>ppt_h</p:attrName>
                                        </p:attrNameLst>
                                      </p:cBhvr>
                                      <p:tavLst>
                                        <p:tav tm="0">
                                          <p:val>
                                            <p:fltVal val="0"/>
                                          </p:val>
                                        </p:tav>
                                        <p:tav tm="100000">
                                          <p:val>
                                            <p:strVal val="#ppt_h"/>
                                          </p:val>
                                        </p:tav>
                                      </p:tavLst>
                                    </p:anim>
                                    <p:anim calcmode="lin" valueType="num">
                                      <p:cBhvr>
                                        <p:cTn id="9" dur="1000" fill="hold"/>
                                        <p:tgtEl>
                                          <p:spTgt spid="5"/>
                                        </p:tgtEl>
                                        <p:attrNameLst>
                                          <p:attrName>style.rotation</p:attrName>
                                        </p:attrNameLst>
                                      </p:cBhvr>
                                      <p:tavLst>
                                        <p:tav tm="0">
                                          <p:val>
                                            <p:fltVal val="90"/>
                                          </p:val>
                                        </p:tav>
                                        <p:tav tm="100000">
                                          <p:val>
                                            <p:fltVal val="0"/>
                                          </p:val>
                                        </p:tav>
                                      </p:tavLst>
                                    </p:anim>
                                    <p:animEffect transition="in" filter="fade">
                                      <p:cBhvr>
                                        <p:cTn id="10"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3974</TotalTime>
  <Words>3566</Words>
  <Application>Microsoft Office PowerPoint</Application>
  <PresentationFormat>On-screen Show (4:3)</PresentationFormat>
  <Paragraphs>196</Paragraphs>
  <Slides>37</Slides>
  <Notes>0</Notes>
  <HiddenSlides>0</HiddenSlides>
  <MMClips>0</MMClips>
  <ScaleCrop>false</ScaleCrop>
  <HeadingPairs>
    <vt:vector size="4" baseType="variant">
      <vt:variant>
        <vt:lpstr>Theme</vt:lpstr>
      </vt:variant>
      <vt:variant>
        <vt:i4>1</vt:i4>
      </vt:variant>
      <vt:variant>
        <vt:lpstr>Slide Titles</vt:lpstr>
      </vt:variant>
      <vt:variant>
        <vt:i4>37</vt:i4>
      </vt:variant>
    </vt:vector>
  </HeadingPairs>
  <TitlesOfParts>
    <vt:vector size="38" baseType="lpstr">
      <vt:lpstr>Office Theme</vt:lpstr>
      <vt:lpstr>PowerPoint Presentation</vt:lpstr>
      <vt:lpstr>A study of  Mormonism</vt:lpstr>
      <vt:lpstr>A study of  Mormonism</vt:lpstr>
      <vt:lpstr>A study of  Mormonism</vt:lpstr>
      <vt:lpstr>A study of  Mormonism: A brief history</vt:lpstr>
      <vt:lpstr>A study of  Mormonism: A brief history</vt:lpstr>
      <vt:lpstr>A study of  Mormonism: A brief history</vt:lpstr>
      <vt:lpstr>A study of  Mormonism: A brief history</vt:lpstr>
      <vt:lpstr>A study of  Mormonism: A brief history</vt:lpstr>
      <vt:lpstr>A study of  Mormonism: A brief history</vt:lpstr>
      <vt:lpstr>A study of  Mormonism: Basic Beliefs</vt:lpstr>
      <vt:lpstr>A study of  Mormonism: Basic Beliefs</vt:lpstr>
      <vt:lpstr>A study of  Mormonism: Basic Beliefs</vt:lpstr>
      <vt:lpstr>A study of  Mormonism: Basic Beliefs</vt:lpstr>
      <vt:lpstr>A study of  Mormonism: Basic Beliefs</vt:lpstr>
      <vt:lpstr>A study of  Mormonism: Basic Beliefs</vt:lpstr>
      <vt:lpstr>A study of  Mormonism: Basic Beliefs</vt:lpstr>
      <vt:lpstr>A study of  Mormonism: Basic Beliefs</vt:lpstr>
      <vt:lpstr>A study of Mormonism: Issues with Smith’s writings</vt:lpstr>
      <vt:lpstr>A study of Mormonism: Issues with Smith’s writings</vt:lpstr>
      <vt:lpstr>A study of Mormonism: Issues with Smith’s writings</vt:lpstr>
      <vt:lpstr>A study of Mormonism: Issues with Smith’s writings</vt:lpstr>
      <vt:lpstr>A study of Mormonism: Issues with Smith’s writings</vt:lpstr>
      <vt:lpstr>A study of Mormonism: Issues with Smith’s writings</vt:lpstr>
      <vt:lpstr>A study of Mormonism: Issues with Smith’s writings</vt:lpstr>
      <vt:lpstr>A study of Mormonism: Issues with Smith’s writings</vt:lpstr>
      <vt:lpstr>A study of Mormonism: Issues with Smith’s writings</vt:lpstr>
      <vt:lpstr>A study of Mormonism: Issues with Smith’s writings</vt:lpstr>
      <vt:lpstr>A study of Mormonism: Issues with Smith’s writings</vt:lpstr>
      <vt:lpstr>A study of Mormonism: Issues with Smith’s writings</vt:lpstr>
      <vt:lpstr>A study of Mormonism: Issues with Smith’s writings</vt:lpstr>
      <vt:lpstr>A study of Mormonism: Issues with Smith’s writings</vt:lpstr>
      <vt:lpstr>A study of Mormonism: Issues with Smith’s writings</vt:lpstr>
      <vt:lpstr>A study of Mormonism: Issues with Smith’s writings</vt:lpstr>
      <vt:lpstr>A study of Mormonism: Issues with Smith’s writings</vt:lpstr>
      <vt:lpstr>A study of Mormonism: Issues with Smith’s writings</vt:lpstr>
      <vt:lpstr>A study of Mormonism: Issues with Smith’s writings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Aug. 10th, 2008 Character Study:</dc:title>
  <dc:creator>Michael McCleeary</dc:creator>
  <cp:lastModifiedBy>Elizabeth</cp:lastModifiedBy>
  <cp:revision>298</cp:revision>
  <cp:lastPrinted>2011-01-09T13:48:38Z</cp:lastPrinted>
  <dcterms:created xsi:type="dcterms:W3CDTF">2008-08-10T05:01:05Z</dcterms:created>
  <dcterms:modified xsi:type="dcterms:W3CDTF">2012-06-03T23:07:46Z</dcterms:modified>
</cp:coreProperties>
</file>